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12" r:id="rId2"/>
  </p:sldMasterIdLst>
  <p:notesMasterIdLst>
    <p:notesMasterId r:id="rId20"/>
  </p:notesMasterIdLst>
  <p:sldIdLst>
    <p:sldId id="261" r:id="rId3"/>
    <p:sldId id="259" r:id="rId4"/>
    <p:sldId id="262" r:id="rId5"/>
    <p:sldId id="263" r:id="rId6"/>
    <p:sldId id="301" r:id="rId7"/>
    <p:sldId id="295" r:id="rId8"/>
    <p:sldId id="294" r:id="rId9"/>
    <p:sldId id="302" r:id="rId10"/>
    <p:sldId id="274" r:id="rId11"/>
    <p:sldId id="296" r:id="rId12"/>
    <p:sldId id="297" r:id="rId13"/>
    <p:sldId id="264" r:id="rId14"/>
    <p:sldId id="265" r:id="rId15"/>
    <p:sldId id="270" r:id="rId16"/>
    <p:sldId id="269" r:id="rId17"/>
    <p:sldId id="298" r:id="rId18"/>
    <p:sldId id="300" r:id="rId1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/>
    <p:restoredTop sz="74153"/>
  </p:normalViewPr>
  <p:slideViewPr>
    <p:cSldViewPr snapToGrid="0" snapToObjects="1">
      <p:cViewPr>
        <p:scale>
          <a:sx n="158" d="100"/>
          <a:sy n="158" d="100"/>
        </p:scale>
        <p:origin x="252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weberliu/Documents/R%20Projects/SOMS4101/pone.0186284.s0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Survival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Cumulative probability of surviving x years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</c:numCache>
            </c:numRef>
          </c:xVal>
          <c:yVal>
            <c:numRef>
              <c:f>Sheet1!$H$2:$H$20</c:f>
              <c:numCache>
                <c:formatCode>0.000</c:formatCode>
                <c:ptCount val="19"/>
                <c:pt idx="0" formatCode="General">
                  <c:v>1</c:v>
                </c:pt>
                <c:pt idx="1">
                  <c:v>0.94736842105263164</c:v>
                </c:pt>
                <c:pt idx="2">
                  <c:v>0.94736842105263164</c:v>
                </c:pt>
                <c:pt idx="3">
                  <c:v>0.88421052631578956</c:v>
                </c:pt>
                <c:pt idx="4">
                  <c:v>0.88421052631578956</c:v>
                </c:pt>
                <c:pt idx="5">
                  <c:v>0.88421052631578956</c:v>
                </c:pt>
                <c:pt idx="6">
                  <c:v>0.88421052631578956</c:v>
                </c:pt>
                <c:pt idx="7">
                  <c:v>0.73043478260869577</c:v>
                </c:pt>
                <c:pt idx="8">
                  <c:v>0.64927536231884064</c:v>
                </c:pt>
                <c:pt idx="9">
                  <c:v>0.64927536231884064</c:v>
                </c:pt>
                <c:pt idx="10">
                  <c:v>0.46376811594202905</c:v>
                </c:pt>
                <c:pt idx="11">
                  <c:v>0.46376811594202905</c:v>
                </c:pt>
                <c:pt idx="12">
                  <c:v>0.30917874396135275</c:v>
                </c:pt>
                <c:pt idx="13">
                  <c:v>0.30917874396135275</c:v>
                </c:pt>
                <c:pt idx="14">
                  <c:v>0.30917874396135275</c:v>
                </c:pt>
                <c:pt idx="15">
                  <c:v>0.15458937198067638</c:v>
                </c:pt>
                <c:pt idx="16">
                  <c:v>0.15458937198067638</c:v>
                </c:pt>
                <c:pt idx="17">
                  <c:v>0.15458937198067638</c:v>
                </c:pt>
                <c:pt idx="18">
                  <c:v>0.15458937198067638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75-614D-8F0E-C79E06B6E4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5634384"/>
        <c:axId val="1165636032"/>
      </c:scatterChart>
      <c:valAx>
        <c:axId val="1165634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 Time</a:t>
                </a:r>
                <a:r>
                  <a:rPr lang="en-GB" baseline="0"/>
                  <a:t> (years)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636032"/>
        <c:crosses val="autoZero"/>
        <c:crossBetween val="midCat"/>
      </c:valAx>
      <c:valAx>
        <c:axId val="116563603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Survival (percent)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5634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K-M survival curve (by hand)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'K-M by hand'!$G$1</c:f>
              <c:strCache>
                <c:ptCount val="1"/>
                <c:pt idx="0">
                  <c:v>% survivors at end of day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xVal>
            <c:numRef>
              <c:f>'K-M by hand'!$A$2:$A$110</c:f>
              <c:numCache>
                <c:formatCode>General</c:formatCode>
                <c:ptCount val="109"/>
                <c:pt idx="1">
                  <c:v>0</c:v>
                </c:pt>
                <c:pt idx="2">
                  <c:v>0.7</c:v>
                </c:pt>
                <c:pt idx="3">
                  <c:v>1.5</c:v>
                </c:pt>
                <c:pt idx="4" formatCode="0.00">
                  <c:v>2</c:v>
                </c:pt>
                <c:pt idx="5">
                  <c:v>3.7</c:v>
                </c:pt>
                <c:pt idx="6">
                  <c:v>5.9</c:v>
                </c:pt>
                <c:pt idx="7">
                  <c:v>6.1</c:v>
                </c:pt>
                <c:pt idx="8">
                  <c:v>6.9</c:v>
                </c:pt>
                <c:pt idx="9">
                  <c:v>7.2</c:v>
                </c:pt>
                <c:pt idx="10">
                  <c:v>7.7</c:v>
                </c:pt>
                <c:pt idx="11">
                  <c:v>8.1</c:v>
                </c:pt>
                <c:pt idx="12">
                  <c:v>8.6</c:v>
                </c:pt>
                <c:pt idx="13">
                  <c:v>8.9</c:v>
                </c:pt>
                <c:pt idx="14">
                  <c:v>9.3000000000000007</c:v>
                </c:pt>
                <c:pt idx="15">
                  <c:v>10.5</c:v>
                </c:pt>
                <c:pt idx="16">
                  <c:v>10.8</c:v>
                </c:pt>
                <c:pt idx="17">
                  <c:v>10.9</c:v>
                </c:pt>
                <c:pt idx="18">
                  <c:v>12.1</c:v>
                </c:pt>
                <c:pt idx="19">
                  <c:v>12.2</c:v>
                </c:pt>
                <c:pt idx="20">
                  <c:v>12.3</c:v>
                </c:pt>
                <c:pt idx="21">
                  <c:v>13.9</c:v>
                </c:pt>
                <c:pt idx="22">
                  <c:v>14.7</c:v>
                </c:pt>
                <c:pt idx="23">
                  <c:v>15.2</c:v>
                </c:pt>
                <c:pt idx="24">
                  <c:v>15.5</c:v>
                </c:pt>
                <c:pt idx="25">
                  <c:v>16.8</c:v>
                </c:pt>
                <c:pt idx="26">
                  <c:v>18.600000000000001</c:v>
                </c:pt>
                <c:pt idx="27">
                  <c:v>19.3</c:v>
                </c:pt>
                <c:pt idx="28">
                  <c:v>19.600000000000001</c:v>
                </c:pt>
                <c:pt idx="29" formatCode="0.00">
                  <c:v>20</c:v>
                </c:pt>
                <c:pt idx="30">
                  <c:v>20.8</c:v>
                </c:pt>
                <c:pt idx="31">
                  <c:v>20.8</c:v>
                </c:pt>
                <c:pt idx="32">
                  <c:v>22.2</c:v>
                </c:pt>
                <c:pt idx="33">
                  <c:v>25.2</c:v>
                </c:pt>
                <c:pt idx="34">
                  <c:v>25.7</c:v>
                </c:pt>
                <c:pt idx="35">
                  <c:v>26.4</c:v>
                </c:pt>
                <c:pt idx="36" formatCode="0.00">
                  <c:v>27</c:v>
                </c:pt>
                <c:pt idx="37">
                  <c:v>27.1</c:v>
                </c:pt>
                <c:pt idx="38">
                  <c:v>27.8</c:v>
                </c:pt>
                <c:pt idx="39">
                  <c:v>31.1</c:v>
                </c:pt>
                <c:pt idx="40">
                  <c:v>31.4</c:v>
                </c:pt>
                <c:pt idx="41">
                  <c:v>32.4</c:v>
                </c:pt>
                <c:pt idx="42">
                  <c:v>36.6</c:v>
                </c:pt>
                <c:pt idx="43">
                  <c:v>37.1</c:v>
                </c:pt>
                <c:pt idx="44">
                  <c:v>38.4</c:v>
                </c:pt>
                <c:pt idx="45">
                  <c:v>39.299999999999997</c:v>
                </c:pt>
                <c:pt idx="46">
                  <c:v>44.3</c:v>
                </c:pt>
                <c:pt idx="47" formatCode="0.00">
                  <c:v>45</c:v>
                </c:pt>
                <c:pt idx="48">
                  <c:v>46.4</c:v>
                </c:pt>
                <c:pt idx="49">
                  <c:v>47.6</c:v>
                </c:pt>
                <c:pt idx="50">
                  <c:v>50.4</c:v>
                </c:pt>
                <c:pt idx="51">
                  <c:v>51.4</c:v>
                </c:pt>
                <c:pt idx="52">
                  <c:v>52.8</c:v>
                </c:pt>
                <c:pt idx="53">
                  <c:v>53.4</c:v>
                </c:pt>
                <c:pt idx="54">
                  <c:v>54.7</c:v>
                </c:pt>
                <c:pt idx="55">
                  <c:v>54.7</c:v>
                </c:pt>
                <c:pt idx="56">
                  <c:v>55.5</c:v>
                </c:pt>
                <c:pt idx="57">
                  <c:v>56.6</c:v>
                </c:pt>
                <c:pt idx="58">
                  <c:v>57.7</c:v>
                </c:pt>
                <c:pt idx="59">
                  <c:v>57.7</c:v>
                </c:pt>
                <c:pt idx="60">
                  <c:v>58.4</c:v>
                </c:pt>
                <c:pt idx="61">
                  <c:v>58.7</c:v>
                </c:pt>
                <c:pt idx="62">
                  <c:v>58.7</c:v>
                </c:pt>
                <c:pt idx="63" formatCode="0.00">
                  <c:v>59</c:v>
                </c:pt>
                <c:pt idx="64">
                  <c:v>61.2</c:v>
                </c:pt>
                <c:pt idx="65">
                  <c:v>64.900000000000006</c:v>
                </c:pt>
                <c:pt idx="66" formatCode="0.00">
                  <c:v>65</c:v>
                </c:pt>
                <c:pt idx="67">
                  <c:v>65.400000000000006</c:v>
                </c:pt>
                <c:pt idx="68" formatCode="0.00">
                  <c:v>66</c:v>
                </c:pt>
                <c:pt idx="69">
                  <c:v>67.3</c:v>
                </c:pt>
                <c:pt idx="70">
                  <c:v>68.5</c:v>
                </c:pt>
                <c:pt idx="71">
                  <c:v>68.7</c:v>
                </c:pt>
                <c:pt idx="72">
                  <c:v>68.900000000000006</c:v>
                </c:pt>
                <c:pt idx="73">
                  <c:v>69.3</c:v>
                </c:pt>
                <c:pt idx="74">
                  <c:v>69.400000000000006</c:v>
                </c:pt>
                <c:pt idx="75">
                  <c:v>70.400000000000006</c:v>
                </c:pt>
                <c:pt idx="76">
                  <c:v>71.099999999999994</c:v>
                </c:pt>
                <c:pt idx="77">
                  <c:v>74.3</c:v>
                </c:pt>
                <c:pt idx="78" formatCode="0.00">
                  <c:v>75</c:v>
                </c:pt>
                <c:pt idx="79">
                  <c:v>75.099999999999994</c:v>
                </c:pt>
                <c:pt idx="80">
                  <c:v>75.900000000000006</c:v>
                </c:pt>
                <c:pt idx="81">
                  <c:v>76.099999999999994</c:v>
                </c:pt>
                <c:pt idx="82" formatCode="0.00">
                  <c:v>82</c:v>
                </c:pt>
                <c:pt idx="83">
                  <c:v>84.6</c:v>
                </c:pt>
                <c:pt idx="84">
                  <c:v>85.8</c:v>
                </c:pt>
                <c:pt idx="85">
                  <c:v>87.2</c:v>
                </c:pt>
                <c:pt idx="86">
                  <c:v>87.3</c:v>
                </c:pt>
                <c:pt idx="87">
                  <c:v>87.4</c:v>
                </c:pt>
                <c:pt idx="88">
                  <c:v>87.5</c:v>
                </c:pt>
                <c:pt idx="89">
                  <c:v>88.5</c:v>
                </c:pt>
                <c:pt idx="90">
                  <c:v>90.2</c:v>
                </c:pt>
                <c:pt idx="91">
                  <c:v>90.4</c:v>
                </c:pt>
                <c:pt idx="92">
                  <c:v>94.9</c:v>
                </c:pt>
                <c:pt idx="93">
                  <c:v>95.7</c:v>
                </c:pt>
                <c:pt idx="94">
                  <c:v>97.4</c:v>
                </c:pt>
                <c:pt idx="95">
                  <c:v>97.7</c:v>
                </c:pt>
                <c:pt idx="96">
                  <c:v>97.7</c:v>
                </c:pt>
                <c:pt idx="97">
                  <c:v>98.8</c:v>
                </c:pt>
                <c:pt idx="98">
                  <c:v>100.2</c:v>
                </c:pt>
                <c:pt idx="99">
                  <c:v>100.4</c:v>
                </c:pt>
                <c:pt idx="100">
                  <c:v>101.6</c:v>
                </c:pt>
                <c:pt idx="101">
                  <c:v>102.1</c:v>
                </c:pt>
                <c:pt idx="102">
                  <c:v>107.1</c:v>
                </c:pt>
                <c:pt idx="103">
                  <c:v>108.4</c:v>
                </c:pt>
                <c:pt idx="104">
                  <c:v>113.1</c:v>
                </c:pt>
                <c:pt idx="105">
                  <c:v>113.8</c:v>
                </c:pt>
                <c:pt idx="106">
                  <c:v>113.9</c:v>
                </c:pt>
                <c:pt idx="107">
                  <c:v>123.9</c:v>
                </c:pt>
                <c:pt idx="108">
                  <c:v>124.4</c:v>
                </c:pt>
              </c:numCache>
            </c:numRef>
          </c:xVal>
          <c:yVal>
            <c:numRef>
              <c:f>'K-M by hand'!$G$2:$G$110</c:f>
              <c:numCache>
                <c:formatCode>General</c:formatCode>
                <c:ptCount val="109"/>
                <c:pt idx="1">
                  <c:v>100</c:v>
                </c:pt>
                <c:pt idx="2">
                  <c:v>99.065420560747668</c:v>
                </c:pt>
                <c:pt idx="3">
                  <c:v>99.065420560747668</c:v>
                </c:pt>
                <c:pt idx="4">
                  <c:v>98.121940364931021</c:v>
                </c:pt>
                <c:pt idx="5">
                  <c:v>97.178460169114373</c:v>
                </c:pt>
                <c:pt idx="6">
                  <c:v>97.178460169114373</c:v>
                </c:pt>
                <c:pt idx="7">
                  <c:v>96.225730167456391</c:v>
                </c:pt>
                <c:pt idx="8">
                  <c:v>95.273000165798408</c:v>
                </c:pt>
                <c:pt idx="9">
                  <c:v>94.320270164140425</c:v>
                </c:pt>
                <c:pt idx="10">
                  <c:v>93.367540162482442</c:v>
                </c:pt>
                <c:pt idx="11">
                  <c:v>92.414810160824459</c:v>
                </c:pt>
                <c:pt idx="12">
                  <c:v>91.462080159166476</c:v>
                </c:pt>
                <c:pt idx="13">
                  <c:v>90.509350157508493</c:v>
                </c:pt>
                <c:pt idx="14">
                  <c:v>89.55662015585051</c:v>
                </c:pt>
                <c:pt idx="15">
                  <c:v>88.603890154192527</c:v>
                </c:pt>
                <c:pt idx="16">
                  <c:v>87.651160152534544</c:v>
                </c:pt>
                <c:pt idx="17">
                  <c:v>86.698430150876561</c:v>
                </c:pt>
                <c:pt idx="18">
                  <c:v>85.745700149218578</c:v>
                </c:pt>
                <c:pt idx="19">
                  <c:v>84.792970147560595</c:v>
                </c:pt>
                <c:pt idx="20">
                  <c:v>83.840240145902612</c:v>
                </c:pt>
                <c:pt idx="21">
                  <c:v>82.887510144244629</c:v>
                </c:pt>
                <c:pt idx="22">
                  <c:v>81.934780142586646</c:v>
                </c:pt>
                <c:pt idx="23">
                  <c:v>80.982050140928663</c:v>
                </c:pt>
                <c:pt idx="24">
                  <c:v>80.029320139270681</c:v>
                </c:pt>
                <c:pt idx="25">
                  <c:v>80.029320139270681</c:v>
                </c:pt>
                <c:pt idx="26">
                  <c:v>80.029320139270681</c:v>
                </c:pt>
                <c:pt idx="27">
                  <c:v>79.053352820499086</c:v>
                </c:pt>
                <c:pt idx="28">
                  <c:v>78.077385501727491</c:v>
                </c:pt>
                <c:pt idx="29">
                  <c:v>78.077385501727491</c:v>
                </c:pt>
                <c:pt idx="30">
                  <c:v>77.089064166262588</c:v>
                </c:pt>
                <c:pt idx="31">
                  <c:v>76.100742830797685</c:v>
                </c:pt>
                <c:pt idx="32">
                  <c:v>75.112421495332782</c:v>
                </c:pt>
                <c:pt idx="33">
                  <c:v>74.124100159867879</c:v>
                </c:pt>
                <c:pt idx="34">
                  <c:v>73.135778824402976</c:v>
                </c:pt>
                <c:pt idx="35">
                  <c:v>72.147457488938073</c:v>
                </c:pt>
                <c:pt idx="36">
                  <c:v>72.147457488938073</c:v>
                </c:pt>
                <c:pt idx="37">
                  <c:v>72.147457488938073</c:v>
                </c:pt>
                <c:pt idx="38">
                  <c:v>71.13129611585444</c:v>
                </c:pt>
                <c:pt idx="39">
                  <c:v>70.115134742770806</c:v>
                </c:pt>
                <c:pt idx="40">
                  <c:v>69.098973369687172</c:v>
                </c:pt>
                <c:pt idx="41">
                  <c:v>69.098973369687172</c:v>
                </c:pt>
                <c:pt idx="42">
                  <c:v>69.098973369687172</c:v>
                </c:pt>
                <c:pt idx="43">
                  <c:v>69.098973369687172</c:v>
                </c:pt>
                <c:pt idx="44">
                  <c:v>68.035912240922755</c:v>
                </c:pt>
                <c:pt idx="45">
                  <c:v>68.035912240922755</c:v>
                </c:pt>
                <c:pt idx="46">
                  <c:v>66.955977125987474</c:v>
                </c:pt>
                <c:pt idx="47">
                  <c:v>65.876042011052192</c:v>
                </c:pt>
                <c:pt idx="48">
                  <c:v>64.79610689611691</c:v>
                </c:pt>
                <c:pt idx="49">
                  <c:v>64.79610689611691</c:v>
                </c:pt>
                <c:pt idx="50">
                  <c:v>64.79610689611691</c:v>
                </c:pt>
                <c:pt idx="51">
                  <c:v>64.79610689611691</c:v>
                </c:pt>
                <c:pt idx="52">
                  <c:v>64.79610689611691</c:v>
                </c:pt>
                <c:pt idx="53">
                  <c:v>63.639033558686251</c:v>
                </c:pt>
                <c:pt idx="54">
                  <c:v>63.639033558686251</c:v>
                </c:pt>
                <c:pt idx="55">
                  <c:v>63.639033558686251</c:v>
                </c:pt>
                <c:pt idx="56">
                  <c:v>63.639033558686251</c:v>
                </c:pt>
                <c:pt idx="57">
                  <c:v>62.415205990249973</c:v>
                </c:pt>
                <c:pt idx="58">
                  <c:v>62.415205990249973</c:v>
                </c:pt>
                <c:pt idx="59">
                  <c:v>62.415205990249973</c:v>
                </c:pt>
                <c:pt idx="60">
                  <c:v>62.415205990249973</c:v>
                </c:pt>
                <c:pt idx="61">
                  <c:v>62.415205990249973</c:v>
                </c:pt>
                <c:pt idx="62">
                  <c:v>62.415205990249973</c:v>
                </c:pt>
                <c:pt idx="63">
                  <c:v>61.058353686114103</c:v>
                </c:pt>
                <c:pt idx="64">
                  <c:v>61.058353686114103</c:v>
                </c:pt>
                <c:pt idx="65">
                  <c:v>61.058353686114103</c:v>
                </c:pt>
                <c:pt idx="66">
                  <c:v>61.058353686114103</c:v>
                </c:pt>
                <c:pt idx="67">
                  <c:v>61.058353686114103</c:v>
                </c:pt>
                <c:pt idx="68">
                  <c:v>61.058353686114103</c:v>
                </c:pt>
                <c:pt idx="69">
                  <c:v>61.058353686114103</c:v>
                </c:pt>
                <c:pt idx="70">
                  <c:v>61.058353686114103</c:v>
                </c:pt>
                <c:pt idx="71">
                  <c:v>61.058353686114103</c:v>
                </c:pt>
                <c:pt idx="72">
                  <c:v>61.058353686114103</c:v>
                </c:pt>
                <c:pt idx="73">
                  <c:v>61.058353686114103</c:v>
                </c:pt>
                <c:pt idx="74">
                  <c:v>61.058353686114103</c:v>
                </c:pt>
                <c:pt idx="75">
                  <c:v>61.058353686114103</c:v>
                </c:pt>
                <c:pt idx="76">
                  <c:v>61.058353686114103</c:v>
                </c:pt>
                <c:pt idx="77">
                  <c:v>61.058353686114103</c:v>
                </c:pt>
                <c:pt idx="78">
                  <c:v>61.058353686114103</c:v>
                </c:pt>
                <c:pt idx="79">
                  <c:v>59.023075229910297</c:v>
                </c:pt>
                <c:pt idx="80">
                  <c:v>59.023075229910297</c:v>
                </c:pt>
                <c:pt idx="81">
                  <c:v>59.023075229910297</c:v>
                </c:pt>
                <c:pt idx="82">
                  <c:v>59.023075229910297</c:v>
                </c:pt>
                <c:pt idx="83">
                  <c:v>59.023075229910297</c:v>
                </c:pt>
                <c:pt idx="84">
                  <c:v>59.023075229910297</c:v>
                </c:pt>
                <c:pt idx="85">
                  <c:v>59.023075229910297</c:v>
                </c:pt>
                <c:pt idx="86">
                  <c:v>59.023075229910297</c:v>
                </c:pt>
                <c:pt idx="87">
                  <c:v>59.023075229910297</c:v>
                </c:pt>
                <c:pt idx="88">
                  <c:v>59.023075229910297</c:v>
                </c:pt>
                <c:pt idx="89">
                  <c:v>59.023075229910297</c:v>
                </c:pt>
                <c:pt idx="90">
                  <c:v>59.023075229910297</c:v>
                </c:pt>
                <c:pt idx="91">
                  <c:v>59.023075229910297</c:v>
                </c:pt>
                <c:pt idx="92">
                  <c:v>59.023075229910297</c:v>
                </c:pt>
                <c:pt idx="93">
                  <c:v>59.023075229910297</c:v>
                </c:pt>
                <c:pt idx="94">
                  <c:v>59.023075229910297</c:v>
                </c:pt>
                <c:pt idx="95">
                  <c:v>59.023075229910297</c:v>
                </c:pt>
                <c:pt idx="96">
                  <c:v>59.023075229910297</c:v>
                </c:pt>
                <c:pt idx="97">
                  <c:v>59.023075229910297</c:v>
                </c:pt>
                <c:pt idx="98">
                  <c:v>59.023075229910297</c:v>
                </c:pt>
                <c:pt idx="99">
                  <c:v>59.023075229910297</c:v>
                </c:pt>
                <c:pt idx="100">
                  <c:v>59.023075229910297</c:v>
                </c:pt>
                <c:pt idx="101">
                  <c:v>59.023075229910297</c:v>
                </c:pt>
                <c:pt idx="102">
                  <c:v>59.023075229910297</c:v>
                </c:pt>
                <c:pt idx="103">
                  <c:v>59.023075229910297</c:v>
                </c:pt>
                <c:pt idx="104">
                  <c:v>59.023075229910297</c:v>
                </c:pt>
                <c:pt idx="105">
                  <c:v>59.023075229910297</c:v>
                </c:pt>
                <c:pt idx="106">
                  <c:v>59.023075229910297</c:v>
                </c:pt>
                <c:pt idx="107">
                  <c:v>59.023075229910297</c:v>
                </c:pt>
                <c:pt idx="108">
                  <c:v>59.023075229910297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DCE-C646-B046-21453CA51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8508752"/>
        <c:axId val="1605329152"/>
      </c:scatterChart>
      <c:valAx>
        <c:axId val="160850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5329152"/>
        <c:crosses val="autoZero"/>
        <c:crossBetween val="midCat"/>
      </c:valAx>
      <c:valAx>
        <c:axId val="1605329152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85087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67705-B193-E347-BC8E-05720FA3FFF4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B8A81-AA00-394C-879B-8127B1370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1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figure, imagine we had a study looking at people who were X</a:t>
            </a:r>
          </a:p>
          <a:p>
            <a:r>
              <a:rPr lang="en-US" dirty="0"/>
              <a:t>Patient 1, 2 and 5 had the event</a:t>
            </a:r>
          </a:p>
          <a:p>
            <a:r>
              <a:rPr lang="en-US" dirty="0"/>
              <a:t>Patient 3 – moved overseas, and so we do NOT know if they had the event after leaving the country</a:t>
            </a:r>
          </a:p>
          <a:p>
            <a:r>
              <a:rPr lang="en-US" dirty="0"/>
              <a:t>Patient 4 – Withdrew from the study (i.e. lost to follow-up) – we do not know if they had an event after withdrawal</a:t>
            </a:r>
          </a:p>
          <a:p>
            <a:r>
              <a:rPr lang="en-US" dirty="0"/>
              <a:t>Patient 6 and 7 were involved in the study to the end, and didn’t have any issues at the end of the study.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B8A81-AA00-394C-879B-8127B13701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0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figure, patients 3, 4, 6 and 7 would therefore be censored. </a:t>
            </a:r>
          </a:p>
          <a:p>
            <a:r>
              <a:rPr lang="en-US" dirty="0"/>
              <a:t>Make a point of how these are the populations in the study that need to be considered as ‘censored’!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B8A81-AA00-394C-879B-8127B13701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14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B8A81-AA00-394C-879B-8127B13701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the probability of death here is actually calculated from number died / number alive (rather than number at risk) – as we have exact dates and times of censoring we do not need to guess</a:t>
            </a:r>
          </a:p>
          <a:p>
            <a:r>
              <a:rPr lang="en-US" dirty="0"/>
              <a:t>Note that the ‘time’ is no longer in discrete values – they are the times in which either a death/censor event occurs.</a:t>
            </a:r>
          </a:p>
          <a:p>
            <a:r>
              <a:rPr lang="en-US" dirty="0"/>
              <a:t>This is also not the continuous data because its way too 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B8A81-AA00-394C-879B-8127B13701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4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using continuous data, we put markers 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B8A81-AA00-394C-879B-8127B13701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29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survival curves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EB8A81-AA00-394C-879B-8127B13701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08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500A79-0634-4748-9CDB-C8DCF309B62F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193" y="2915920"/>
            <a:ext cx="2966720" cy="10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1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68BD8-8586-6747-9C27-F707A7F060C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4575572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41CC880-DB95-4343-A380-864A898EA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222D956-1E64-3244-8EDE-F7E41010D8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76479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FEB3A1A0-56D5-8D41-9B0B-80598857F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2" y="0"/>
            <a:ext cx="4571158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C773567-036A-9F49-B1A0-2610623CA1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F2BA4A-0AF5-AA4D-8A9B-085F24856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044379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9" name="Picture 8" descr="A view of a city street&#10;&#10;Description automatically generated">
            <a:extLst>
              <a:ext uri="{FF2B5EF4-FFF2-40B4-BE49-F238E27FC236}">
                <a16:creationId xmlns:a16="http://schemas.microsoft.com/office/drawing/2014/main" id="{C44B259E-6272-0C42-BF8A-B1D1893B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4570586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F7EEB3E-4341-604F-93D4-8973E58BC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ABD1C5C-9B25-FE41-B22C-11D3D9ACC5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885425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ACA6BD-87ED-E544-AA52-CC90E7838E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1144412" y="1142999"/>
            <a:ext cx="6858000" cy="4572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2B41AB82-F6FD-A14F-A795-74E2164F4B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354EEAE-2CF0-A74F-85DF-D847982F45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348918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736CF8-0BFE-3942-AFED-8E09806047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24" y="0"/>
            <a:ext cx="457200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4CA6C71-0359-D349-8D45-93375CB5E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A164447-1611-7049-9594-1519C51DD0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1232226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3A5B7-5064-D048-8661-999C9AECB9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7" y="0"/>
            <a:ext cx="456771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4EDAF01D-2041-E84F-B6D8-CBEFE51F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910BAC9-4B1C-104D-9E47-ED0784C100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111376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view of a city&#10;&#10;Description automatically generated">
            <a:extLst>
              <a:ext uri="{FF2B5EF4-FFF2-40B4-BE49-F238E27FC236}">
                <a16:creationId xmlns:a16="http://schemas.microsoft.com/office/drawing/2014/main" id="{9EB905A6-BE74-284C-B5E2-A26B32F87D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4644732" cy="6858001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DB09AC9A-1767-5842-8550-B820C6D58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44732" y="1933335"/>
            <a:ext cx="4140493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31ED38-EFEC-C542-B2BE-6888C3E540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4732" y="3229281"/>
            <a:ext cx="41404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50717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8" name="Picture 7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27F689C2-6A78-7942-A588-508194835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1277" y="1"/>
            <a:ext cx="4751841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30A4751E-49F4-A445-97AC-C27C9C8B9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5"/>
            <a:ext cx="4124662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32DD430-5342-F449-BF47-89D3B8DA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1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62581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pic>
        <p:nvPicPr>
          <p:cNvPr id="7" name="Picture 6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2BFF2486-BD80-BC41-BEB9-8204AB84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361" y="0"/>
            <a:ext cx="4743925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F3AC9F10-430E-D444-A672-B0D1ADEF12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0563" y="1933335"/>
            <a:ext cx="4124662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DBFF451-4408-CC4B-92C7-7FEA650023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0563" y="3229281"/>
            <a:ext cx="412466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922175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143999" cy="6858000"/>
          </a:xfrm>
        </p:spPr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586965"/>
            <a:ext cx="8426450" cy="647183"/>
          </a:xfrm>
        </p:spPr>
        <p:txBody>
          <a:bodyPr/>
          <a:lstStyle>
            <a:lvl1pPr algn="ctr">
              <a:defRPr>
                <a:solidFill>
                  <a:srgbClr val="E64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5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5" y="1540043"/>
            <a:ext cx="8407184" cy="708607"/>
          </a:xfrm>
        </p:spPr>
        <p:txBody>
          <a:bodyPr anchor="t"/>
          <a:lstStyle>
            <a:lvl1pPr algn="ctr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392532"/>
            <a:ext cx="8406302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12338-13F8-E743-AA0B-94731D586C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65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/chapter slid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8C1C5A-3399-E849-B7CC-D7F87EBB46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9143999" cy="6831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6" y="2586965"/>
            <a:ext cx="8426450" cy="647183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3094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26451" cy="963662"/>
          </a:xfrm>
        </p:spPr>
        <p:txBody>
          <a:bodyPr/>
          <a:lstStyle>
            <a:lvl1pPr marL="0" indent="0" algn="ctr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24166" y="1549242"/>
            <a:ext cx="2495671" cy="332756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5041503"/>
            <a:ext cx="8426451" cy="903817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3956803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with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501650"/>
            <a:ext cx="8404224" cy="912124"/>
          </a:xfrm>
        </p:spPr>
        <p:txBody>
          <a:bodyPr/>
          <a:lstStyle>
            <a:lvl1pPr marL="0" indent="0" algn="l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1002" y="1549242"/>
            <a:ext cx="2495671" cy="332756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EF31059-F145-1944-861E-253BC304BE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83980" y="1549240"/>
            <a:ext cx="5301245" cy="4807110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 institute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Insert Bio</a:t>
            </a:r>
          </a:p>
        </p:txBody>
      </p:sp>
    </p:spTree>
    <p:extLst>
      <p:ext uri="{BB962C8B-B14F-4D97-AF65-F5344CB8AC3E}">
        <p14:creationId xmlns:p14="http://schemas.microsoft.com/office/powerpoint/2010/main" val="35483099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957982"/>
          </a:xfrm>
        </p:spPr>
        <p:txBody>
          <a:bodyPr/>
          <a:lstStyle>
            <a:lvl1pPr marL="0" indent="0" algn="ctr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6" y="1549242"/>
            <a:ext cx="2495671" cy="332756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5041503"/>
            <a:ext cx="3845390" cy="1314849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6248" y="1549242"/>
            <a:ext cx="2495671" cy="332756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02331" y="5041503"/>
            <a:ext cx="3982895" cy="1314849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1890245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01650"/>
            <a:ext cx="9144000" cy="1006772"/>
          </a:xfrm>
        </p:spPr>
        <p:txBody>
          <a:bodyPr/>
          <a:lstStyle>
            <a:lvl1pPr marL="0" indent="0" algn="ctr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EE421A-DE97-FF4F-905F-DD673E8C1F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8777" y="1508424"/>
            <a:ext cx="2495671" cy="332756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B90342E-CD7E-6D41-8264-9DB0EE0A15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7" y="5041503"/>
            <a:ext cx="2495671" cy="903817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FF76A7D6-7A78-6148-A3B4-2609AA4013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9556" y="1549242"/>
            <a:ext cx="2495671" cy="332756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B563FC-7CED-5644-B1AB-671EF000DB3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9556" y="5041503"/>
            <a:ext cx="2495671" cy="903817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24166" y="1549242"/>
            <a:ext cx="2495671" cy="332756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34C32E3-245A-FC48-84D8-5DCFDE22B5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4166" y="5041503"/>
            <a:ext cx="2495671" cy="903817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Centre/Faculty</a:t>
            </a:r>
          </a:p>
        </p:txBody>
      </p:sp>
    </p:spTree>
    <p:extLst>
      <p:ext uri="{BB962C8B-B14F-4D97-AF65-F5344CB8AC3E}">
        <p14:creationId xmlns:p14="http://schemas.microsoft.com/office/powerpoint/2010/main" val="1477323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s x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469141-C134-5D42-A06F-DA89145EDF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9AE58B7D-184B-584A-BF97-3560578F50E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University of Sydney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7C0F2C-0369-A948-8D15-BB7548B8A4EE}"/>
              </a:ext>
            </a:extLst>
          </p:cNvPr>
          <p:cNvSpPr txBox="1">
            <a:spLocks/>
          </p:cNvSpPr>
          <p:nvPr/>
        </p:nvSpPr>
        <p:spPr>
          <a:xfrm>
            <a:off x="66294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</a:t>
            </a:r>
            <a:fld id="{17B45C2B-5911-204A-99D5-05E77B133151}" type="slidenum">
              <a:rPr lang="en-US" sz="675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5F79E3-91A0-9F4E-AB82-97A90F71A1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15267"/>
            <a:ext cx="9144000" cy="1376008"/>
          </a:xfrm>
        </p:spPr>
        <p:txBody>
          <a:bodyPr/>
          <a:lstStyle>
            <a:lvl1pPr marL="0" indent="0" algn="ctr">
              <a:buNone/>
              <a:defRPr sz="2250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heading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506C0EA-2FDF-4D40-AC77-BA8E081330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60595" y="2135693"/>
            <a:ext cx="1806148" cy="214353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CB3E40F-3920-4543-AE7E-C77EDAC449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7325" y="2135693"/>
            <a:ext cx="1806148" cy="214353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7C82213-A84D-FE49-A3A4-73D8785375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327" y="4279802"/>
            <a:ext cx="1806148" cy="2062933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F19FE3A2-4A04-5E47-9CCD-A71A405F33F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76641" y="2135693"/>
            <a:ext cx="1806148" cy="214353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BA3109C-AEDA-AA45-9388-5853EF8E214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763864" y="2135693"/>
            <a:ext cx="1806148" cy="2143531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4C4D67F-6A47-364D-84BF-BF89FBFEF5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55295" y="4279802"/>
            <a:ext cx="1806148" cy="2062933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48BA13C-E367-2742-8AB5-F7B762B6B5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70300" y="4279802"/>
            <a:ext cx="1806148" cy="2062933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7C032A9D-C114-E540-B023-1D19FF0EFB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90987" y="4279802"/>
            <a:ext cx="1806148" cy="2062933"/>
          </a:xfrm>
        </p:spPr>
        <p:txBody>
          <a:bodyPr/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First name Last name</a:t>
            </a:r>
          </a:p>
          <a:p>
            <a:pPr lvl="0"/>
            <a:r>
              <a:rPr lang="en-US" dirty="0"/>
              <a:t>Centre/</a:t>
            </a:r>
            <a:br>
              <a:rPr lang="en-US" dirty="0"/>
            </a:br>
            <a:r>
              <a:rPr lang="en-US" dirty="0"/>
              <a:t>faculty institute</a:t>
            </a:r>
          </a:p>
        </p:txBody>
      </p:sp>
    </p:spTree>
    <p:extLst>
      <p:ext uri="{BB962C8B-B14F-4D97-AF65-F5344CB8AC3E}">
        <p14:creationId xmlns:p14="http://schemas.microsoft.com/office/powerpoint/2010/main" val="1852099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guid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1B39-8151-1541-B682-FD997A95D6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501651"/>
            <a:ext cx="8426450" cy="5854700"/>
          </a:xfrm>
        </p:spPr>
        <p:txBody>
          <a:bodyPr/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30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67B1B-46F3-764F-858B-7A77E9F54A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000" y="501651"/>
            <a:ext cx="8430972" cy="58547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10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lef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01653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D591EDD-E1EF-0F44-B52B-EDF508967E4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5DB6E2-C968-43A3-917D-CAA0C3107F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839174"/>
            <a:ext cx="3662413" cy="517179"/>
          </a:xfrm>
        </p:spPr>
        <p:txBody>
          <a:bodyPr lIns="0" tIns="0" rIns="0" bIns="0"/>
          <a:lstStyle>
            <a:lvl1pPr>
              <a:defRPr sz="180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721B31-A360-D24B-9D94-A38F2BB2D78C}"/>
              </a:ext>
            </a:extLst>
          </p:cNvPr>
          <p:cNvSpPr txBox="1"/>
          <p:nvPr/>
        </p:nvSpPr>
        <p:spPr>
          <a:xfrm>
            <a:off x="358775" y="1837094"/>
            <a:ext cx="3662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Text:</a:t>
            </a:r>
          </a:p>
          <a:p>
            <a:pPr algn="l"/>
            <a:r>
              <a:rPr lang="en-US" sz="1800" dirty="0"/>
              <a:t>Point 1</a:t>
            </a:r>
          </a:p>
          <a:p>
            <a:pPr algn="l"/>
            <a:r>
              <a:rPr lang="en-US" sz="1800" dirty="0"/>
              <a:t>Point 2</a:t>
            </a:r>
          </a:p>
          <a:p>
            <a:pPr algn="l"/>
            <a:r>
              <a:rPr lang="en-US" sz="1800" dirty="0"/>
              <a:t>Point 3</a:t>
            </a:r>
          </a:p>
          <a:p>
            <a:pPr algn="l"/>
            <a:r>
              <a:rPr lang="en-US" sz="1800" dirty="0"/>
              <a:t>Point 4</a:t>
            </a:r>
          </a:p>
          <a:p>
            <a:pPr algn="l"/>
            <a:r>
              <a:rPr lang="en-US" sz="180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18823646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4A3A69-83F8-E944-9D67-7443D8125C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22814" y="501653"/>
            <a:ext cx="3662413" cy="1121349"/>
          </a:xfrm>
        </p:spPr>
        <p:txBody>
          <a:bodyPr lIns="0" tIns="0" rIns="0" bIns="0" anchor="t" anchorCtr="0"/>
          <a:lstStyle/>
          <a:p>
            <a:r>
              <a:rPr lang="en-US" dirty="0"/>
              <a:t>Heading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3C35D31-9C0E-44CF-BFD7-DD8D1B751C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13B601F-7AA9-4504-A9B8-E67AE34674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2814" y="5839174"/>
            <a:ext cx="3662413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0742DE-41FF-5644-8A1E-F279FFC4C6F6}"/>
              </a:ext>
            </a:extLst>
          </p:cNvPr>
          <p:cNvSpPr txBox="1"/>
          <p:nvPr/>
        </p:nvSpPr>
        <p:spPr>
          <a:xfrm>
            <a:off x="5122813" y="1905249"/>
            <a:ext cx="36624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dirty="0"/>
              <a:t>Text:</a:t>
            </a:r>
          </a:p>
          <a:p>
            <a:pPr algn="l"/>
            <a:r>
              <a:rPr lang="en-US" sz="1800" dirty="0"/>
              <a:t>Point 1</a:t>
            </a:r>
          </a:p>
          <a:p>
            <a:pPr algn="l"/>
            <a:r>
              <a:rPr lang="en-US" sz="1800" dirty="0"/>
              <a:t>Point 2</a:t>
            </a:r>
          </a:p>
          <a:p>
            <a:pPr algn="l"/>
            <a:r>
              <a:rPr lang="en-US" sz="1800" dirty="0"/>
              <a:t>Point 3</a:t>
            </a:r>
          </a:p>
          <a:p>
            <a:pPr algn="l"/>
            <a:r>
              <a:rPr lang="en-US" sz="1800" dirty="0"/>
              <a:t>Point 4</a:t>
            </a:r>
          </a:p>
          <a:p>
            <a:pPr algn="l"/>
            <a:r>
              <a:rPr lang="en-US" sz="1800" dirty="0"/>
              <a:t>Point 5</a:t>
            </a:r>
          </a:p>
        </p:txBody>
      </p:sp>
    </p:spTree>
    <p:extLst>
      <p:ext uri="{BB962C8B-B14F-4D97-AF65-F5344CB8AC3E}">
        <p14:creationId xmlns:p14="http://schemas.microsoft.com/office/powerpoint/2010/main" val="3559954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chr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6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054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heading an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3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9A5A20B-A3A8-0644-8A24-864C592BB1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27512" y="3924303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6C428A3-703E-5B43-9CAA-3344392577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6249" y="3924303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B4E2EF0-9062-4F05-9A3B-77EF8F83B0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64985" y="3924303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CB8694C-9422-48F7-87AC-E0ABCD95A0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775" y="3924303"/>
            <a:ext cx="1920240" cy="1894417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959770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FDB2844-75A1-F046-B436-56BA099D68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9733" y="1324803"/>
            <a:ext cx="8425492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64E3-FECD-244F-9F6D-E57C8736B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1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16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 backgrou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automatically generated">
            <a:extLst>
              <a:ext uri="{FF2B5EF4-FFF2-40B4-BE49-F238E27FC236}">
                <a16:creationId xmlns:a16="http://schemas.microsoft.com/office/drawing/2014/main" id="{5A02757A-CF4B-0743-9D20-3E4A0AC0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154" y="-48335"/>
            <a:ext cx="9272814" cy="69546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501651"/>
            <a:ext cx="8425225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8B3FF901-7DEB-F945-B11F-2DF2FCC020D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58776" y="1618736"/>
            <a:ext cx="8419034" cy="3843463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8F2F699-8B20-B047-91EB-E3338E4925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5"/>
            <a:ext cx="8419034" cy="517177"/>
          </a:xfrm>
        </p:spPr>
        <p:txBody>
          <a:bodyPr lIns="0" tIns="0" rIns="0" bIns="0"/>
          <a:lstStyle>
            <a:lvl1pPr>
              <a:defRPr sz="900"/>
            </a:lvl1pPr>
          </a:lstStyle>
          <a:p>
            <a:pPr lvl="0"/>
            <a:r>
              <a:rPr lang="en-US" dirty="0"/>
              <a:t>* Table source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73E3290-6716-4A47-9224-703E086035F0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5647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3"/>
            <a:ext cx="8419034" cy="3843463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6D3E7B0-427E-ED4C-8AD7-4400AD488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BC431DF-7BBC-4ADD-B3D0-B596C995371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1959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1DAFF9-6688-DE48-9315-63791F6D7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3E171DA-8271-634E-80CF-EDAF7D029DE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0364" y="1766401"/>
            <a:ext cx="8419034" cy="16626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7BB1782F-1970-F049-A284-9C16BD17F8F1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60364" y="4011889"/>
            <a:ext cx="8419034" cy="166260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F82D4D0-1C47-4168-9638-3D1E4BC31FB4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7E39E5E-6700-49F6-92C9-92201248DE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26736920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0" y="1766403"/>
            <a:ext cx="8419032" cy="3951913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CC0629-7190-44D3-840E-1BD71E6ED0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01ABFDB-55AC-4560-9101-5E5D7D354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2818366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60001" y="1766403"/>
            <a:ext cx="4090466" cy="3897479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5" name="Chart Placeholder 2">
            <a:extLst>
              <a:ext uri="{FF2B5EF4-FFF2-40B4-BE49-F238E27FC236}">
                <a16:creationId xmlns:a16="http://schemas.microsoft.com/office/drawing/2014/main" id="{41D3A567-A095-4E4E-8EDA-DEBBE6DADD3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693538" y="1766403"/>
            <a:ext cx="4091649" cy="3897479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0345AA-3AC3-47A5-A7FC-FD485DFC41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61951D9-C6F2-4A3B-AC4F-A943B45DD7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6541120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FD68472-FA56-F246-A17A-04C5FA47747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359999" y="1766403"/>
            <a:ext cx="2520000" cy="3897479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252188DF-F4D8-6D4B-AC07-BE6058114943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314437" y="1766403"/>
            <a:ext cx="2520000" cy="3897479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12" name="Chart Placeholder 2">
            <a:extLst>
              <a:ext uri="{FF2B5EF4-FFF2-40B4-BE49-F238E27FC236}">
                <a16:creationId xmlns:a16="http://schemas.microsoft.com/office/drawing/2014/main" id="{0B42F33E-12CF-2F43-89C1-0FC62E427BF2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268875" y="1766403"/>
            <a:ext cx="2520000" cy="3897479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2EEDE25-39BD-465D-BD60-E9F89A8C8D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D6ADED-903F-4C9E-9703-5F98976D1E2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600451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py box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FC4D79-641E-F64D-AC36-FDB08804DF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363" y="1767420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B9AEB26-08AF-984B-A6AC-B736133991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1858" y="1767420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E4F240-A80C-9F42-874E-A46C462A1F9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59238" y="1767420"/>
            <a:ext cx="2519362" cy="3896783"/>
          </a:xfrm>
        </p:spPr>
        <p:txBody>
          <a:bodyPr/>
          <a:lstStyle/>
          <a:p>
            <a:pPr lvl="0"/>
            <a:r>
              <a:rPr lang="en-US" dirty="0"/>
              <a:t>Insert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6CD0C4-087F-4F10-9329-BFAF78B859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6867"/>
            <a:ext cx="8419033" cy="553112"/>
          </a:xfrm>
        </p:spPr>
        <p:txBody>
          <a:bodyPr lIns="0" tIns="0" rIns="0" bIns="0" anchor="t" anchorCtr="0"/>
          <a:lstStyle>
            <a:lvl1pPr marL="0" indent="0" fontAlgn="auto">
              <a:spcAft>
                <a:spcPts val="450"/>
              </a:spcAft>
              <a:buNone/>
              <a:defRPr>
                <a:solidFill>
                  <a:srgbClr val="E64626"/>
                </a:solidFill>
              </a:defRPr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schemeClr val="accent1"/>
                </a:solidFill>
              </a:rPr>
              <a:t>Heading</a:t>
            </a:r>
            <a:endParaRPr lang="en-AU" dirty="0">
              <a:solidFill>
                <a:schemeClr val="accent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AC0B9E9-F72C-47D6-8A5F-75D5E529FA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0" y="5839174"/>
            <a:ext cx="8425226" cy="517179"/>
          </a:xfrm>
        </p:spPr>
        <p:txBody>
          <a:bodyPr lIns="0" tIns="0" rIns="0" bIns="0"/>
          <a:lstStyle>
            <a:lvl1pPr>
              <a:defRPr sz="750" b="0"/>
            </a:lvl1pPr>
          </a:lstStyle>
          <a:p>
            <a:pPr lvl="0"/>
            <a:r>
              <a:rPr lang="en-US" dirty="0"/>
              <a:t>* Insert source</a:t>
            </a:r>
          </a:p>
        </p:txBody>
      </p:sp>
    </p:spTree>
    <p:extLst>
      <p:ext uri="{BB962C8B-B14F-4D97-AF65-F5344CB8AC3E}">
        <p14:creationId xmlns:p14="http://schemas.microsoft.com/office/powerpoint/2010/main" val="22583359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29EE716-4F2B-CB45-ACF7-1F1C7B3BC4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2" y="512728"/>
            <a:ext cx="5563527" cy="675368"/>
          </a:xfrm>
        </p:spPr>
        <p:txBody>
          <a:bodyPr lIns="0" tIns="0" rIns="0" bIns="0" anchor="t" anchorCtr="0"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AU" dirty="0"/>
              <a:t>Heading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B7D421-B99C-8C46-98BE-26ADADA6FC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2" y="3490368"/>
            <a:ext cx="5596371" cy="2316480"/>
          </a:xfrm>
        </p:spPr>
        <p:txBody>
          <a:bodyPr lIns="0" tIns="0" rIns="0" bIns="0" numCol="2" spcCol="144000"/>
          <a:lstStyle>
            <a:lvl1pPr marL="257175" marR="0" indent="-257175" algn="l" defTabSz="342900" rtl="0" eaLnBrk="1" fontAlgn="base" latinLnBrk="0" hangingPunct="1">
              <a:lnSpc>
                <a:spcPts val="1230"/>
              </a:lnSpc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lvl1pPr>
          </a:lstStyle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 marL="257175" marR="0" lvl="0" indent="-257175" algn="l" defTabSz="342900" rtl="0" eaLnBrk="1" fontAlgn="base" latinLnBrk="0" hangingPunct="1">
              <a:lnSpc>
                <a:spcPts val="1230"/>
              </a:lnSpc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Tx/>
              <a:buFont typeface="Lucida Grande" charset="0"/>
              <a:buChar char="–"/>
              <a:tabLst/>
              <a:defRPr/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 </a:t>
            </a:r>
          </a:p>
          <a:p>
            <a:pPr>
              <a:lnSpc>
                <a:spcPts val="164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900" dirty="0">
                <a:solidFill>
                  <a:srgbClr val="343433"/>
                </a:solidFill>
              </a:rPr>
              <a:t>Bullet point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320BF59E-0577-E142-AC15-8C92DB4DA1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1127" y="512729"/>
            <a:ext cx="2682875" cy="5843623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FB582D-82F9-8746-92DB-7D8557E011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1790404"/>
            <a:ext cx="5563528" cy="1004837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</a:t>
            </a:r>
          </a:p>
        </p:txBody>
      </p:sp>
    </p:spTree>
    <p:extLst>
      <p:ext uri="{BB962C8B-B14F-4D97-AF65-F5344CB8AC3E}">
        <p14:creationId xmlns:p14="http://schemas.microsoft.com/office/powerpoint/2010/main" val="1406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 to Count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94C734-8EA7-6747-9D5E-0095CB042E67}"/>
              </a:ext>
            </a:extLst>
          </p:cNvPr>
          <p:cNvSpPr/>
          <p:nvPr/>
        </p:nvSpPr>
        <p:spPr>
          <a:xfrm>
            <a:off x="3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5175903"/>
            <a:ext cx="1854200" cy="641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3010EE-5F8C-A141-9442-3FCFF7B6179C}"/>
              </a:ext>
            </a:extLst>
          </p:cNvPr>
          <p:cNvSpPr/>
          <p:nvPr/>
        </p:nvSpPr>
        <p:spPr>
          <a:xfrm>
            <a:off x="1946107" y="2005026"/>
            <a:ext cx="587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8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acknowledge the tradition of custodianship and law of the Country on which the University of Sydney campuses stand. </a:t>
            </a:r>
            <a:br>
              <a:rPr lang="en-AU" sz="18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</a:br>
            <a:r>
              <a:rPr lang="en-AU" sz="1800" b="0" i="0" dirty="0">
                <a:solidFill>
                  <a:schemeClr val="bg1"/>
                </a:solidFill>
                <a:effectLst/>
                <a:latin typeface="Tw Cen MT" panose="020B0602020104020603" pitchFamily="34" charset="0"/>
              </a:rPr>
              <a:t>We pay our respects to those who have cared and continue to care for Country.</a:t>
            </a:r>
          </a:p>
        </p:txBody>
      </p:sp>
    </p:spTree>
    <p:extLst>
      <p:ext uri="{BB962C8B-B14F-4D97-AF65-F5344CB8AC3E}">
        <p14:creationId xmlns:p14="http://schemas.microsoft.com/office/powerpoint/2010/main" val="25333753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ag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B522BF-7C15-4C47-B4C5-801E311A2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518590"/>
            <a:ext cx="8426450" cy="691795"/>
          </a:xfrm>
        </p:spPr>
        <p:txBody>
          <a:bodyPr lIns="0" tIns="0" rIns="0" bIns="0" anchor="t"/>
          <a:lstStyle>
            <a:lvl1pPr marL="0" indent="0" fontAlgn="auto">
              <a:spcAft>
                <a:spcPts val="450"/>
              </a:spcAft>
              <a:buNone/>
              <a:defRPr/>
            </a:lvl1pPr>
          </a:lstStyle>
          <a:p>
            <a:pPr marL="0" indent="0" fontAlgn="auto">
              <a:spcAft>
                <a:spcPts val="600"/>
              </a:spcAft>
              <a:buNone/>
              <a:defRPr/>
            </a:pPr>
            <a:r>
              <a:rPr lang="en-US" dirty="0"/>
              <a:t>Heading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A74C51C2-92E2-384C-B2EA-8187DC7E9C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81540" y="2650069"/>
            <a:ext cx="3411537" cy="253576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E3ED63D-82E7-F048-A24E-5EFF854046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2284" y="2650069"/>
            <a:ext cx="3411537" cy="2535767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F4C4831-32CD-1C43-8C2F-DCC29436FA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776" y="1352463"/>
            <a:ext cx="8426449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US" dirty="0"/>
              <a:t>Intro copy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98C5F-18C6-6644-AA47-81AF0422E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2284" y="5406521"/>
            <a:ext cx="3411509" cy="789517"/>
          </a:xfrm>
        </p:spPr>
        <p:txBody>
          <a:bodyPr lIns="0" tIns="0" rIns="0" bIns="0"/>
          <a:lstStyle>
            <a:lvl1pPr>
              <a:defRPr sz="1800"/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98C76-8B4C-334A-BE7B-2C6BF096C1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69031" y="5406521"/>
            <a:ext cx="3411509" cy="789517"/>
          </a:xfrm>
        </p:spPr>
        <p:txBody>
          <a:bodyPr lIns="0" tIns="0" rIns="0" bIns="0"/>
          <a:lstStyle>
            <a:lvl1pPr>
              <a:defRPr sz="1800"/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0384256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e/chart/imag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64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775" y="1359927"/>
            <a:ext cx="4038600" cy="4525963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6627" y="1359927"/>
            <a:ext cx="4038600" cy="4525963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3830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1"/>
            <a:ext cx="1536700" cy="53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8776" y="501653"/>
            <a:ext cx="8388586" cy="528757"/>
          </a:xfrm>
        </p:spPr>
        <p:txBody>
          <a:bodyPr tIns="0" anchor="t"/>
          <a:lstStyle>
            <a:lvl1pPr>
              <a:defRPr baseline="0">
                <a:solidFill>
                  <a:srgbClr val="E64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60001" y="1800003"/>
            <a:ext cx="8425225" cy="4556351"/>
          </a:xfrm>
          <a:solidFill>
            <a:schemeClr val="accent4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38F5981-0C41-7E41-8A74-498498074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324803"/>
            <a:ext cx="8424000" cy="740833"/>
          </a:xfrm>
        </p:spPr>
        <p:txBody>
          <a:bodyPr lIns="0" tIns="0" rIns="0" bIns="0"/>
          <a:lstStyle>
            <a:lvl1pPr marL="0" indent="0">
              <a:buNone/>
              <a:defRPr>
                <a:solidFill>
                  <a:srgbClr val="343433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58256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6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/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</p:spTree>
    <p:extLst>
      <p:ext uri="{BB962C8B-B14F-4D97-AF65-F5344CB8AC3E}">
        <p14:creationId xmlns:p14="http://schemas.microsoft.com/office/powerpoint/2010/main" val="18389199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076C99-C2D0-7E41-9AA7-E83E178EC3E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5B95C-57D9-5D4F-B0D4-E8F0ED0B5FDF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358776" y="501651"/>
            <a:ext cx="8426450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“Insert quote here”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37C4B54-9F50-44CC-81DF-E2B3B12189A2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8387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tile page ochre - cent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31483D-DA28-2442-A81B-F28DE6B1B7D8}"/>
              </a:ext>
            </a:extLst>
          </p:cNvPr>
          <p:cNvSpPr/>
          <p:nvPr/>
        </p:nvSpPr>
        <p:spPr>
          <a:xfrm>
            <a:off x="2" y="0"/>
            <a:ext cx="9143999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9323" y="5175903"/>
            <a:ext cx="1854200" cy="6413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10D18-D805-534E-AC4E-3F1F70CCD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6" y="2603501"/>
            <a:ext cx="8426450" cy="825500"/>
          </a:xfrm>
        </p:spPr>
        <p:txBody>
          <a:bodyPr/>
          <a:lstStyle>
            <a:lvl1pPr algn="ctr">
              <a:defRPr sz="225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521465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2F2116-70B0-0A40-9A99-39B093E90C85}"/>
              </a:ext>
            </a:extLst>
          </p:cNvPr>
          <p:cNvSpPr/>
          <p:nvPr/>
        </p:nvSpPr>
        <p:spPr>
          <a:xfrm>
            <a:off x="-107713" y="0"/>
            <a:ext cx="9240253" cy="6858000"/>
          </a:xfrm>
          <a:prstGeom prst="rect">
            <a:avLst/>
          </a:prstGeom>
          <a:solidFill>
            <a:srgbClr val="E646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C6C9423-2ECA-CD45-9BE8-3D9F205D05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00" y="4362431"/>
            <a:ext cx="325120" cy="32512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9587C46-DB1B-284B-B753-D9F8965572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165" y="4322141"/>
            <a:ext cx="390144" cy="39014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90F75B7-D6B0-654C-95E8-A0DD9735499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4368055"/>
            <a:ext cx="325120" cy="3251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02A81A5-A3BF-3240-937B-95577F14018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695" y="4183500"/>
            <a:ext cx="715264" cy="715264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9E07EDDF-AE60-8841-BDD4-E3CB0F1F43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5677" y="0"/>
            <a:ext cx="4372544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08BD2E6-1033-4D4A-B17F-9B0C64E7E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7" y="501653"/>
            <a:ext cx="4019551" cy="6471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Connect with us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5FEF901-2FAA-4263-AEB6-88A0D2B07001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CA7E288-B793-4AB8-A23C-034C74EB91AC}"/>
              </a:ext>
            </a:extLst>
          </p:cNvPr>
          <p:cNvSpPr txBox="1">
            <a:spLocks/>
          </p:cNvSpPr>
          <p:nvPr/>
        </p:nvSpPr>
        <p:spPr bwMode="auto">
          <a:xfrm>
            <a:off x="358777" y="1451772"/>
            <a:ext cx="4019551" cy="262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800" b="0" dirty="0">
                <a:solidFill>
                  <a:schemeClr val="tx1"/>
                </a:solidFill>
              </a:rPr>
              <a:t>Insert team/discipline area/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First name Last name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Position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+61 2 XXXX </a:t>
            </a:r>
            <a:r>
              <a:rPr lang="en-AU" sz="1800" b="0" dirty="0" err="1">
                <a:solidFill>
                  <a:schemeClr val="tx1"/>
                </a:solidFill>
              </a:rPr>
              <a:t>XXXX</a:t>
            </a:r>
            <a:endParaRPr lang="en-AU" sz="1800" b="0" dirty="0">
              <a:solidFill>
                <a:schemeClr val="tx1"/>
              </a:solidFill>
            </a:endParaRPr>
          </a:p>
          <a:p>
            <a:r>
              <a:rPr lang="en-AU" sz="1800" b="0" dirty="0">
                <a:solidFill>
                  <a:schemeClr val="tx1"/>
                </a:solidFill>
              </a:rPr>
              <a:t>first.last@sydney.edu.au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sydney.edu.au/</a:t>
            </a:r>
            <a:r>
              <a:rPr lang="en-AU" sz="1800" b="0" dirty="0" err="1">
                <a:solidFill>
                  <a:schemeClr val="tx1"/>
                </a:solidFill>
              </a:rPr>
              <a:t>url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3463AF4-5701-4B9C-82C2-CA670D825355}"/>
              </a:ext>
            </a:extLst>
          </p:cNvPr>
          <p:cNvSpPr txBox="1">
            <a:spLocks/>
          </p:cNvSpPr>
          <p:nvPr/>
        </p:nvSpPr>
        <p:spPr bwMode="auto">
          <a:xfrm>
            <a:off x="358777" y="4993515"/>
            <a:ext cx="4019551" cy="126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  <a:latin typeface="Tw Cen MT" charset="0"/>
                <a:ea typeface="ＭＳ Ｐゴシック" charset="0"/>
              </a:defRPr>
            </a:lvl9pPr>
          </a:lstStyle>
          <a:p>
            <a:r>
              <a:rPr lang="en-AU" sz="1800" b="0" dirty="0">
                <a:solidFill>
                  <a:schemeClr val="tx1"/>
                </a:solidFill>
              </a:rPr>
              <a:t>Insert social media handles</a:t>
            </a:r>
          </a:p>
        </p:txBody>
      </p:sp>
    </p:spTree>
    <p:extLst>
      <p:ext uri="{BB962C8B-B14F-4D97-AF65-F5344CB8AC3E}">
        <p14:creationId xmlns:p14="http://schemas.microsoft.com/office/powerpoint/2010/main" val="533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lue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099E0-B2EC-464F-A0C3-6006871D84E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6" y="5715000"/>
            <a:ext cx="1854200" cy="641350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E47FCD98-EB33-C04F-BAE9-9B7060223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0CFCEB7-F6D8-F541-9074-02694889BD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71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30998932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yellow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6E0BA08-BCEE-7E40-AAE1-56707940D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6D5FB94-986E-164F-9D09-85493D8294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3CD417-9589-7449-92D5-ECB1E55ABF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6" y="5715000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717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charcoal left justifi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DF7538-00CA-AD4E-AF40-87B8852AB7F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751D3-F541-6D48-A684-6D495EA1D7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776" y="5715000"/>
            <a:ext cx="1854200" cy="64135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DCBCA472-A1E0-8C4E-A114-C53E60E9D8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4BFE064-8601-3645-8880-83831DA209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71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208319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298463-28C6-A342-8992-59A88DF1B8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7" y="513896"/>
            <a:ext cx="8430293" cy="708607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7" y="1327795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203639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630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AB734E-09E2-4C5B-B359-F44C155BFDAF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8" y="0"/>
            <a:ext cx="4556125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A42B4BB-E4AF-4E77-8720-34E6A0B4EC1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280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3" name="Picture 12" descr="A view of a city street&#10;&#10;Description automatically generated">
            <a:extLst>
              <a:ext uri="{FF2B5EF4-FFF2-40B4-BE49-F238E27FC236}">
                <a16:creationId xmlns:a16="http://schemas.microsoft.com/office/drawing/2014/main" id="{63312DD7-C717-A94A-9B5F-6550C2610B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4" y="-1"/>
            <a:ext cx="4576227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7BF95FE-2C8C-1143-AEE5-41558695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93CB376-C0CB-ED45-B607-FE09FC31D2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88997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FD846324-0975-4A42-9910-97B18EAE4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7772" y="0"/>
            <a:ext cx="4567509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01B2F048-E8FC-8A4E-8DDE-647F5445B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0F5EAC1-9F73-5641-AB32-0ED689CDEE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999841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6464A0A-2E52-4325-8E9A-4FE513E8B588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AC6F61-871E-4989-A8F8-D680373659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picture containing building, outdoor&#10;&#10;Description automatically generated">
            <a:extLst>
              <a:ext uri="{FF2B5EF4-FFF2-40B4-BE49-F238E27FC236}">
                <a16:creationId xmlns:a16="http://schemas.microsoft.com/office/drawing/2014/main" id="{5B555A18-63E4-4E45-B51E-13C52CD37C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0"/>
            <a:ext cx="4572000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81F9E4D6-F775-284D-ADC5-7A967F628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D86596-91B6-7849-AB9A-968689EE4B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647918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all, indoor, ceiling, floor&#10;&#10;Description automatically generated">
            <a:extLst>
              <a:ext uri="{FF2B5EF4-FFF2-40B4-BE49-F238E27FC236}">
                <a16:creationId xmlns:a16="http://schemas.microsoft.com/office/drawing/2014/main" id="{A196A5F0-0505-454C-9646-38C0888EAC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8" y="0"/>
            <a:ext cx="4708429" cy="6858000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AD8A8234-470B-6B4C-AD83-A953D38FF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7678A9-BBDF-6240-A6E9-6AFE2E759E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4942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17364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view of a large building&#10;&#10;Description automatically generated">
            <a:extLst>
              <a:ext uri="{FF2B5EF4-FFF2-40B4-BE49-F238E27FC236}">
                <a16:creationId xmlns:a16="http://schemas.microsoft.com/office/drawing/2014/main" id="{24F1E7D3-CFB1-DF4E-96E4-6210BAC6F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3334" y="0"/>
            <a:ext cx="4690665" cy="687536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93FD27B-FAA6-5146-83B6-51116F88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5385F31-8F09-6A45-AFFF-B72CD3787A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674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view of a large window&#10;&#10;Description automatically generated">
            <a:extLst>
              <a:ext uri="{FF2B5EF4-FFF2-40B4-BE49-F238E27FC236}">
                <a16:creationId xmlns:a16="http://schemas.microsoft.com/office/drawing/2014/main" id="{6448CA2D-2D83-6F40-B080-DAE168D4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6" y="606"/>
            <a:ext cx="4680103" cy="6857394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30F13B7-229E-5241-B814-6E82C23D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FD801D8-52D3-ED4C-9286-C21422F9D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2247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0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bench in front of a building&#10;&#10;Description automatically generated">
            <a:extLst>
              <a:ext uri="{FF2B5EF4-FFF2-40B4-BE49-F238E27FC236}">
                <a16:creationId xmlns:a16="http://schemas.microsoft.com/office/drawing/2014/main" id="{595D4B98-EC35-6E4E-B52D-B38B0E0CB2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283"/>
          <a:stretch/>
        </p:blipFill>
        <p:spPr>
          <a:xfrm>
            <a:off x="4467664" y="0"/>
            <a:ext cx="4676336" cy="7014504"/>
          </a:xfrm>
          <a:prstGeom prst="rect">
            <a:avLst/>
          </a:prstGeom>
        </p:spPr>
      </p:pic>
      <p:sp>
        <p:nvSpPr>
          <p:cNvPr id="11" name="Title 8">
            <a:extLst>
              <a:ext uri="{FF2B5EF4-FFF2-40B4-BE49-F238E27FC236}">
                <a16:creationId xmlns:a16="http://schemas.microsoft.com/office/drawing/2014/main" id="{4B7D9D05-70A7-7340-98E2-3EC55807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464F8C-4239-7249-B7AD-71C0585F6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8404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6A394-6B1F-4D42-AB9D-E8AC240619B4}"/>
              </a:ext>
            </a:extLst>
          </p:cNvPr>
          <p:cNvSpPr/>
          <p:nvPr/>
        </p:nvSpPr>
        <p:spPr>
          <a:xfrm>
            <a:off x="1" y="0"/>
            <a:ext cx="4587876" cy="6858000"/>
          </a:xfrm>
          <a:prstGeom prst="rect">
            <a:avLst/>
          </a:prstGeom>
          <a:solidFill>
            <a:srgbClr val="E646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811C849-DF8E-4316-9166-B19E70AB32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1" name="Picture 1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937BE605-3862-1545-9D7B-F5F181FA5E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664" y="-1"/>
            <a:ext cx="4694049" cy="685800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50535163-46A9-7748-B4B1-2CCCDB1A6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5" y="588356"/>
            <a:ext cx="3948874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9A982C3-1052-544B-B943-34291F9E9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56427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1474F3C-BF30-4838-BE7E-29B6762A030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wooden, indoor, building, floor&#10;&#10;Description automatically generated">
            <a:extLst>
              <a:ext uri="{FF2B5EF4-FFF2-40B4-BE49-F238E27FC236}">
                <a16:creationId xmlns:a16="http://schemas.microsoft.com/office/drawing/2014/main" id="{027F469D-BD18-954A-9A1A-8F1D6A3828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328" y="0"/>
            <a:ext cx="4575572" cy="685800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F7F5BF2A-AC4A-1A42-AAE5-EFA621B57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F02D92F-5115-844C-A4E9-2F6FDB1AFB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17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604E3-9BBF-564A-BDCB-9CC1E71A23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9B129D-1C6C-0F40-A469-C0E4E3C17AD7}"/>
              </a:ext>
            </a:extLst>
          </p:cNvPr>
          <p:cNvSpPr/>
          <p:nvPr/>
        </p:nvSpPr>
        <p:spPr>
          <a:xfrm>
            <a:off x="0" y="2"/>
            <a:ext cx="9144000" cy="301888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9000">
                <a:schemeClr val="bg1">
                  <a:alpha val="58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58776" y="502710"/>
            <a:ext cx="8430293" cy="708607"/>
          </a:xfrm>
        </p:spPr>
        <p:txBody>
          <a:bodyPr anchor="t"/>
          <a:lstStyle>
            <a:lvl1pPr algn="ctr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8776" y="1059064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D50A0-D355-754C-8CE1-B6D0454913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946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B27217AD-F199-408C-87CD-6B9EAF72773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D66EB99F-F155-5343-A51B-12DBD3DF7B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2" y="2"/>
            <a:ext cx="4576227" cy="687564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03B2E81-0B17-C14D-871B-CFD7397D6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CABB86B-1F70-C340-B833-D9E64690ED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914821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8EA2DDC0-E24B-44C0-A773-C0BEC90B3BA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8" name="Picture 7" descr="A large brick building with many windows&#10;&#10;Description automatically generated">
            <a:extLst>
              <a:ext uri="{FF2B5EF4-FFF2-40B4-BE49-F238E27FC236}">
                <a16:creationId xmlns:a16="http://schemas.microsoft.com/office/drawing/2014/main" id="{B624EB83-3DEF-5A40-82E3-BA7BE6E83D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773" y="-1"/>
            <a:ext cx="4576228" cy="685511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42004013-5879-D34C-BAFC-44A0C7C5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5DF2FE-20A3-FD49-A928-C8B687FFB1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44276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47667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01895F3-6600-4703-81D0-F9299C9F68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n old stone building&#10;&#10;Description automatically generated">
            <a:extLst>
              <a:ext uri="{FF2B5EF4-FFF2-40B4-BE49-F238E27FC236}">
                <a16:creationId xmlns:a16="http://schemas.microsoft.com/office/drawing/2014/main" id="{0467D4D8-EE96-6644-B22D-704124139E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663952" y="1422401"/>
            <a:ext cx="6019798" cy="4013199"/>
          </a:xfrm>
          <a:prstGeom prst="rect">
            <a:avLst/>
          </a:prstGeom>
        </p:spPr>
      </p:pic>
      <p:sp>
        <p:nvSpPr>
          <p:cNvPr id="13" name="Title 8">
            <a:extLst>
              <a:ext uri="{FF2B5EF4-FFF2-40B4-BE49-F238E27FC236}">
                <a16:creationId xmlns:a16="http://schemas.microsoft.com/office/drawing/2014/main" id="{EB285D19-A405-BB4C-B142-722A2913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1214D66-D55C-D44A-B441-B18BD72691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8688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53D6B9D-DA9F-4DBB-A832-ADED78BEAC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icture containing building, indoor, wall&#10;&#10;Description automatically generated">
            <a:extLst>
              <a:ext uri="{FF2B5EF4-FFF2-40B4-BE49-F238E27FC236}">
                <a16:creationId xmlns:a16="http://schemas.microsoft.com/office/drawing/2014/main" id="{FCCF841B-1E42-464B-9D7C-BCA3A89A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5030" y="358212"/>
            <a:ext cx="4055421" cy="6077514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BEBC78F8-9C19-E44F-8E6E-30B20C0A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E83AE87-8A18-7C49-B572-8BE1C3E84F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0425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42387223-0769-BE44-9811-097FA95669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419102"/>
            <a:ext cx="4108451" cy="6019798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4AED201-B440-AA40-BBED-62B7C0D4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33A7848-7DA9-D245-808E-38FA212DE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729114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4" name="Picture 13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7656571C-9B67-0742-8350-6E56403548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419101"/>
            <a:ext cx="4108452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79388964-420B-BF4D-8DBF-CAFF1C3B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B539C16-E252-7E4A-9ABE-B5367A682F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94785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9" name="Picture 8" descr="A picture containing indoor, cabinet, wall&#10;&#10;Description automatically generated">
            <a:extLst>
              <a:ext uri="{FF2B5EF4-FFF2-40B4-BE49-F238E27FC236}">
                <a16:creationId xmlns:a16="http://schemas.microsoft.com/office/drawing/2014/main" id="{7085503F-3ACD-544D-A1FE-7E9AA2FB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9" y="419101"/>
            <a:ext cx="4108453" cy="6019797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977CE053-748F-F94F-9BDB-26FA7219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E3B84B9-155B-1140-B4BB-62BBD0E793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527286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902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9AC8E03-D9CF-4419-A394-1206FE312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61256C31-9270-B24B-8AE2-00346517F2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285"/>
          <a:stretch/>
        </p:blipFill>
        <p:spPr>
          <a:xfrm>
            <a:off x="4467498" y="419101"/>
            <a:ext cx="4285956" cy="627987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4D4D538-7063-694D-BA0B-31A19B1A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7BBF45E-241A-8C4F-B98D-2EDF716EC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62431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7" y="418357"/>
            <a:ext cx="4150358" cy="60175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4F9BD62-11D8-462A-B64E-C30BAC85B36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10FA0CD-08FB-2E45-8180-D86BDB46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E33F84B-9A42-504F-9E05-1436C79D27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60713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6E9556-837F-4DA9-91CD-BD19A69947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38" y="5145627"/>
            <a:ext cx="1874520" cy="874776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3F1E73F-993F-2743-A4D6-C74AC29EA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42" y="588356"/>
            <a:ext cx="3963817" cy="1322972"/>
          </a:xfrm>
          <a:prstGeom prst="rect">
            <a:avLst/>
          </a:prstGeom>
        </p:spPr>
        <p:txBody>
          <a:bodyPr anchor="t"/>
          <a:lstStyle>
            <a:lvl1pPr>
              <a:defRPr sz="2250">
                <a:solidFill>
                  <a:srgbClr val="E64626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50306BA-4DCA-6643-9EAE-3C143CE38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2" y="1963248"/>
            <a:ext cx="3963817" cy="30233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57175" indent="0">
              <a:buNone/>
              <a:defRPr sz="1800"/>
            </a:lvl2pPr>
            <a:lvl3pPr marL="514350" indent="0">
              <a:buNone/>
              <a:defRPr sz="1800"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4311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city street&#10;&#10;Description automatically generated">
            <a:extLst>
              <a:ext uri="{FF2B5EF4-FFF2-40B4-BE49-F238E27FC236}">
                <a16:creationId xmlns:a16="http://schemas.microsoft.com/office/drawing/2014/main" id="{67012C42-1A7F-3146-86EF-E49C098EBB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78482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816ED9D9-2881-CA4E-B966-43A154588A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502710"/>
            <a:ext cx="8430293" cy="708607"/>
          </a:xfrm>
        </p:spPr>
        <p:txBody>
          <a:bodyPr anchor="t"/>
          <a:lstStyle>
            <a:lvl1pPr algn="ctr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B70235C-BAAA-674D-9565-095D7A6BA0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6" y="1135191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68A9EC-3CA6-AD42-BDF0-A265ADE9F6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767669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908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3605-FFBB-DF40-9F65-A763316E8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501653"/>
            <a:ext cx="8426450" cy="64718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8F0D4-8996-1340-9692-21C5B4DC5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6" y="1358904"/>
            <a:ext cx="8426449" cy="4767263"/>
          </a:xfrm>
        </p:spPr>
        <p:txBody>
          <a:bodyPr>
            <a:noAutofit/>
          </a:bodyPr>
          <a:lstStyle>
            <a:lvl1pPr fontAlgn="auto">
              <a:spcAft>
                <a:spcPts val="338"/>
              </a:spcAft>
              <a:buFont typeface="Lucida Grande"/>
              <a:buChar char="–"/>
              <a:defRPr sz="1800" b="0"/>
            </a:lvl1pPr>
          </a:lstStyle>
          <a:p>
            <a:pPr lvl="0" fontAlgn="auto">
              <a:spcAft>
                <a:spcPts val="0"/>
              </a:spcAft>
              <a:defRPr/>
            </a:pPr>
            <a:r>
              <a:rPr lang="en-GB" b="1">
                <a:ea typeface="+mn-ea"/>
              </a:rPr>
              <a:t>Click to edit Master text styles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en-GB" b="1">
                <a:ea typeface="+mn-ea"/>
              </a:rPr>
              <a:t>Second level</a:t>
            </a:r>
          </a:p>
          <a:p>
            <a:pPr lvl="2" fontAlgn="auto">
              <a:spcAft>
                <a:spcPts val="0"/>
              </a:spcAft>
              <a:defRPr/>
            </a:pPr>
            <a:r>
              <a:rPr lang="en-GB" b="1">
                <a:ea typeface="+mn-ea"/>
              </a:rPr>
              <a:t>Third level</a:t>
            </a:r>
          </a:p>
          <a:p>
            <a:pPr lvl="3" fontAlgn="auto">
              <a:spcAft>
                <a:spcPts val="0"/>
              </a:spcAft>
              <a:defRPr/>
            </a:pPr>
            <a:r>
              <a:rPr lang="en-GB" b="1">
                <a:ea typeface="+mn-ea"/>
              </a:rPr>
              <a:t>Fourth level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3F5080A-DFFE-664C-B514-2BB0E750C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89762"/>
              </p:ext>
            </p:extLst>
          </p:nvPr>
        </p:nvGraphicFramePr>
        <p:xfrm>
          <a:off x="358774" y="3326481"/>
          <a:ext cx="8426448" cy="2799685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280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1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2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Heading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3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w Cen MT"/>
                          <a:cs typeface="Tw Cen MT"/>
                        </a:rPr>
                        <a:t>Body</a:t>
                      </a:r>
                      <a:r>
                        <a:rPr lang="en-US" sz="2400" baseline="0" dirty="0">
                          <a:latin typeface="Tw Cen MT"/>
                          <a:cs typeface="Tw Cen MT"/>
                        </a:rPr>
                        <a:t> copy</a:t>
                      </a: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1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937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w Cen MT"/>
                          <a:cs typeface="Tw Cen MT"/>
                        </a:rPr>
                        <a:t>xxx</a:t>
                      </a: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w Cen MT"/>
                        <a:cs typeface="Tw Cen MT"/>
                      </a:endParaRPr>
                    </a:p>
                  </a:txBody>
                  <a:tcPr marL="68580" marR="68580">
                    <a:lnT w="6350" cap="flat" cmpd="sng" algn="ctr">
                      <a:solidFill>
                        <a:srgbClr val="F0513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7151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7" y="1358904"/>
            <a:ext cx="8328025" cy="476726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/>
            </a:lvl1pPr>
            <a:lvl2pPr marL="417910" indent="-160735">
              <a:lnSpc>
                <a:spcPct val="90000"/>
              </a:lnSpc>
              <a:buFont typeface="Lucida Grande"/>
              <a:buChar char="–"/>
              <a:defRPr sz="1800"/>
            </a:lvl2pPr>
            <a:lvl3pPr>
              <a:lnSpc>
                <a:spcPct val="90000"/>
              </a:lnSpc>
              <a:defRPr sz="18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3D16220-4F50-6A45-8A5C-0AB56F7CE9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</a:t>
            </a:r>
          </a:p>
        </p:txBody>
      </p:sp>
    </p:spTree>
    <p:extLst>
      <p:ext uri="{BB962C8B-B14F-4D97-AF65-F5344CB8AC3E}">
        <p14:creationId xmlns:p14="http://schemas.microsoft.com/office/powerpoint/2010/main" val="6124757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0A60416-C836-0E45-976A-13A986DE89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37E35D-E929-4CDD-AFA3-DDA5D95A9F9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BCD8866-5C79-4769-B022-E56134A505BB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09813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58775" y="1360488"/>
            <a:ext cx="4038600" cy="4525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9C7BF1-6F0E-974D-9D90-8D2E3B8614D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750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1A6E8EBA-F725-4134-BDCE-9523A37EB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396C485-F9F3-4645-B4AF-D94B2D37500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59655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358775" y="1360491"/>
            <a:ext cx="4038600" cy="4525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842CB90-B2C6-9F49-B023-F8F8398B98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CFEABC9-8CBC-4BFF-A091-0B1175D7A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750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C11E0B3-4BC6-4FDE-8A73-E95CF528DD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38740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358775" y="1360491"/>
            <a:ext cx="4038600" cy="4525399"/>
          </a:xfrm>
          <a:prstGeom prst="rect">
            <a:avLst/>
          </a:prstGeom>
        </p:spPr>
        <p:txBody>
          <a:bodyPr/>
          <a:lstStyle>
            <a:lvl1pPr marL="0" marR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GB" noProof="0"/>
              <a:t>Click icon to add chart</a:t>
            </a:r>
            <a:endParaRPr lang="en-US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9E197AB-B83A-F542-A11A-CDE4241E8C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DEF6A8B-FE55-424B-91EF-87F23AFF3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1" y="5939717"/>
            <a:ext cx="8326801" cy="416632"/>
          </a:xfrm>
        </p:spPr>
        <p:txBody>
          <a:bodyPr lIns="0" tIns="0" rIns="0" bIns="0"/>
          <a:lstStyle>
            <a:lvl1pPr marL="0" indent="0">
              <a:buNone/>
              <a:defRPr sz="750"/>
            </a:lvl1pPr>
          </a:lstStyle>
          <a:p>
            <a:pPr lvl="0"/>
            <a:r>
              <a:rPr lang="en-US" dirty="0"/>
              <a:t>* Include source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BDBDC34-494F-4FD9-8BD2-78F992CF9F9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46625" y="1359927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125"/>
            </a:lvl4pPr>
            <a:lvl5pPr>
              <a:defRPr sz="1125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636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58774" y="1358904"/>
            <a:ext cx="8426450" cy="4767263"/>
          </a:xfrm>
          <a:prstGeom prst="rect">
            <a:avLst/>
          </a:prstGeom>
        </p:spPr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16DB442-97F9-2241-AE70-FE1000B8F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111619257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61D717C-1AC4-394E-91B8-A016BB12DA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84037507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6" y="5905503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8776" y="1173220"/>
            <a:ext cx="8426450" cy="647183"/>
          </a:xfrm>
          <a:prstGeom prst="rect">
            <a:avLst/>
          </a:prstGeom>
          <a:noFill/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358776" y="1820402"/>
            <a:ext cx="8426450" cy="4535949"/>
          </a:xfrm>
          <a:prstGeom prst="rect">
            <a:avLst/>
          </a:prstGeo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AB9FAD1-F758-AF4C-BAD5-AFAD67046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</a:t>
            </a:r>
          </a:p>
        </p:txBody>
      </p:sp>
    </p:spTree>
    <p:extLst>
      <p:ext uri="{BB962C8B-B14F-4D97-AF65-F5344CB8AC3E}">
        <p14:creationId xmlns:p14="http://schemas.microsoft.com/office/powerpoint/2010/main" val="282794152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82753-51C7-0C46-B853-1DBA86E4E95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F6164CB4-EC8E-0144-9230-9A41AA806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7C3DC85-C5E4-9F4F-9A53-A30541465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71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743E6-42C8-45D8-A63F-90FE0651F22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1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4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page with image behi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8963C9-FF51-CF4D-9E88-02C8C32ACB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99B4AE65-AB8F-7A40-B3AA-946C045BF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502710"/>
            <a:ext cx="8430293" cy="708607"/>
          </a:xfrm>
        </p:spPr>
        <p:txBody>
          <a:bodyPr anchor="t"/>
          <a:lstStyle>
            <a:lvl1pPr algn="ctr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04E5044-10E7-D441-9645-B4645BB54E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776" y="1227644"/>
            <a:ext cx="8430293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 b="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9C5CBA-1133-EE44-A716-5F16EADFAF2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7769" y="1952576"/>
            <a:ext cx="1854200" cy="6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797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277205-D819-0E49-850F-A3DCF077A5B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B800"/>
          </a:soli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C20D03EA-04EC-3E4D-A8DD-25B0B1CFB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BCA0C8-FD5B-AE4C-9999-548657AE13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67"/>
            <a:ext cx="8406302" cy="710400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C89BC04-6416-479F-AF58-1E9563CF65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70" y="5540402"/>
            <a:ext cx="1561864" cy="54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64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1437180-96FB-744F-865F-A5F1DCF5F20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34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378A92A4-48B7-0340-8B92-C0F9AC1FDA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885" y="1617084"/>
            <a:ext cx="8407184" cy="708607"/>
          </a:xfrm>
        </p:spPr>
        <p:txBody>
          <a:bodyPr anchor="t"/>
          <a:lstStyle>
            <a:lvl1pPr algn="l"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5933010-02AF-864A-B29C-468E3DDEEA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767" y="2469571"/>
            <a:ext cx="8406302" cy="708607"/>
          </a:xfrm>
        </p:spPr>
        <p:txBody>
          <a:bodyPr lIns="0" tIns="0" rIns="0" bIns="0"/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EEB1-42E3-41C0-B7C0-8A0DC6F52F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01" y="5540400"/>
            <a:ext cx="1515237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title page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F979D-7E56-7547-B8BB-956A1182E8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381" y="4178043"/>
            <a:ext cx="1854200" cy="64135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FD02B3-E722-FC4B-82CF-14E77373E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72000" cy="6858000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8F4AB58D-36CD-6649-8724-8391DFC1EA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0" y="1933335"/>
            <a:ext cx="4213226" cy="1110881"/>
          </a:xfrm>
        </p:spPr>
        <p:txBody>
          <a:bodyPr anchor="t"/>
          <a:lstStyle>
            <a:lvl1pPr algn="ctr">
              <a:defRPr sz="2250">
                <a:solidFill>
                  <a:srgbClr val="E64626"/>
                </a:solidFill>
              </a:defRPr>
            </a:lvl1pPr>
          </a:lstStyle>
          <a:p>
            <a:r>
              <a:rPr lang="en-US" dirty="0"/>
              <a:t>Title heading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1394B71-D786-7C49-9C6E-F1B862C690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0" y="3229281"/>
            <a:ext cx="4213226" cy="708607"/>
          </a:xfrm>
        </p:spPr>
        <p:txBody>
          <a:bodyPr/>
          <a:lstStyle>
            <a:lvl1pPr marL="0" indent="0" algn="ctr">
              <a:lnSpc>
                <a:spcPct val="90000"/>
              </a:lnSpc>
              <a:buNone/>
              <a:defRPr sz="1800">
                <a:solidFill>
                  <a:srgbClr val="000000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Presented by</a:t>
            </a:r>
          </a:p>
        </p:txBody>
      </p:sp>
    </p:spTree>
    <p:extLst>
      <p:ext uri="{BB962C8B-B14F-4D97-AF65-F5344CB8AC3E}">
        <p14:creationId xmlns:p14="http://schemas.microsoft.com/office/powerpoint/2010/main" val="4248207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29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58777" y="1387447"/>
            <a:ext cx="4589253" cy="382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 24pt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778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xStyles>
    <p:titleStyle>
      <a:lvl1pPr algn="l" defTabSz="342900" rtl="0" eaLnBrk="1" fontAlgn="base" hangingPunct="1">
        <a:spcBef>
          <a:spcPct val="0"/>
        </a:spcBef>
        <a:spcAft>
          <a:spcPct val="0"/>
        </a:spcAft>
        <a:defRPr sz="2250" b="1" kern="1200">
          <a:solidFill>
            <a:srgbClr val="E64626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3429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6858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0287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371600" algn="l" defTabSz="342900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0" indent="0" algn="l" defTabSz="342900" rtl="0" eaLnBrk="1" fontAlgn="base" hangingPunct="1">
        <a:spcBef>
          <a:spcPct val="20000"/>
        </a:spcBef>
        <a:spcAft>
          <a:spcPct val="0"/>
        </a:spcAft>
        <a:buFont typeface="Lucida Grande" charset="0"/>
        <a:buNone/>
        <a:defRPr sz="1800" b="1" kern="1200">
          <a:solidFill>
            <a:schemeClr val="tx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6" userDrawn="1">
          <p15:clr>
            <a:srgbClr val="F26B43"/>
          </p15:clr>
        </p15:guide>
        <p15:guide id="2" pos="170" userDrawn="1">
          <p15:clr>
            <a:srgbClr val="F26B43"/>
          </p15:clr>
        </p15:guide>
        <p15:guide id="3" pos="4151" userDrawn="1">
          <p15:clr>
            <a:srgbClr val="F26B43"/>
          </p15:clr>
        </p15:guide>
        <p15:guide id="4" orient="horz" pos="40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3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06" dirty="0"/>
              <a:t>Page </a:t>
            </a:r>
            <a:fld id="{3B11C02F-2186-5E4E-90C0-5210A150EF90}" type="slidenum">
              <a:rPr lang="en-US" sz="506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506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B454F75B-D7A2-4B14-8535-B803517C2A15}"/>
              </a:ext>
            </a:extLst>
          </p:cNvPr>
          <p:cNvSpPr txBox="1">
            <a:spLocks/>
          </p:cNvSpPr>
          <p:nvPr/>
        </p:nvSpPr>
        <p:spPr>
          <a:xfrm>
            <a:off x="381000" y="6356353"/>
            <a:ext cx="2133600" cy="36618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75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AU" sz="675" dirty="0">
                <a:latin typeface="Arial" panose="020B0604020202020204" pitchFamily="34" charset="0"/>
                <a:cs typeface="Arial" panose="020B0604020202020204" pitchFamily="34" charset="0"/>
              </a:rPr>
              <a:t>University of Sydney</a:t>
            </a:r>
            <a:endParaRPr sz="67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BE9EF11D-F5BE-ED40-AB5F-104A2C9A67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58776" y="501653"/>
            <a:ext cx="8426450" cy="647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title here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1D8007C-8639-1A4A-A2BB-5F88DD41E2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58777" y="1387444"/>
            <a:ext cx="4589253" cy="488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</p:txBody>
      </p:sp>
    </p:spTree>
    <p:extLst>
      <p:ext uri="{BB962C8B-B14F-4D97-AF65-F5344CB8AC3E}">
        <p14:creationId xmlns:p14="http://schemas.microsoft.com/office/powerpoint/2010/main" val="291717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</p:sldLayoutIdLst>
  <p:txStyles>
    <p:titleStyle>
      <a:lvl1pPr algn="l" defTabSz="257175" rtl="0" eaLnBrk="1" fontAlgn="base" hangingPunct="1">
        <a:spcBef>
          <a:spcPct val="0"/>
        </a:spcBef>
        <a:spcAft>
          <a:spcPct val="0"/>
        </a:spcAft>
        <a:defRPr sz="225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25717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51435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771525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028700" algn="l" defTabSz="257175" rtl="0" eaLnBrk="1" fontAlgn="base" hangingPunct="1">
        <a:spcBef>
          <a:spcPct val="0"/>
        </a:spcBef>
        <a:spcAft>
          <a:spcPct val="0"/>
        </a:spcAft>
        <a:defRPr sz="135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192881" indent="-192881" algn="l" defTabSz="257175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1800" b="1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417910" indent="-160735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64293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900113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1157288" indent="-128588" algn="l" defTabSz="25717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125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4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D2E27-B3AA-904C-9710-5D2C3FD2A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tables, Survival curves, and </a:t>
            </a:r>
            <a:br>
              <a:rPr lang="en-US" dirty="0"/>
            </a:br>
            <a:r>
              <a:rPr lang="en-US" dirty="0"/>
              <a:t>Kaplan-Meier survival curves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D56F-4CDF-5146-A9F2-720F75A4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Weber Liu</a:t>
            </a:r>
          </a:p>
        </p:txBody>
      </p:sp>
    </p:spTree>
    <p:extLst>
      <p:ext uri="{BB962C8B-B14F-4D97-AF65-F5344CB8AC3E}">
        <p14:creationId xmlns:p14="http://schemas.microsoft.com/office/powerpoint/2010/main" val="2475654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23BBBB-EADE-6141-9D7B-C1DC57EF2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501653"/>
            <a:ext cx="8426450" cy="64718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The principle behind an actuarial life-table (FOR DISCRETE DATA)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A704FF-E94D-5C42-91CD-59C2E871C8C6}"/>
                  </a:ext>
                </a:extLst>
              </p:cNvPr>
              <p:cNvSpPr>
                <a:spLocks noGrp="1"/>
              </p:cNvSpPr>
              <p:nvPr>
                <p:ph sz="half" idx="14"/>
              </p:nvPr>
            </p:nvSpPr>
            <p:spPr>
              <a:xfrm>
                <a:off x="4746625" y="1359927"/>
                <a:ext cx="4038600" cy="4996420"/>
              </a:xfrm>
            </p:spPr>
            <p:txBody>
              <a:bodyPr wrap="square" anchor="t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construct a survival curve by hand, we calculate the life table</a:t>
                </a:r>
              </a:p>
              <a:p>
                <a:r>
                  <a:rPr lang="en-US" dirty="0"/>
                  <a:t>When calculating a life table using DISCRETE data, we calculate a ‘number at risk’ which is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AU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AU" b="1" i="1" smtClean="0">
                                <a:latin typeface="Cambria Math" panose="02040503050406030204" pitchFamily="18" charset="0"/>
                              </a:rPr>
                              <m:t>𝒓𝒊𝒔𝒌</m:t>
                            </m:r>
                          </m:sub>
                        </m:s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𝒔𝒕𝒂𝒓𝒕</m:t>
                        </m:r>
                      </m:sub>
                    </m:sSub>
                    <m:r>
                      <a:rPr lang="en-AU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AU" b="1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𝒘𝒊𝒕𝒉𝒅𝒓𝒂𝒘𝒂𝒍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because we don’t know exactly when the withdrawal happened, so on average we assume the withdrawal happened halfway through the year (therefore each withdrawal contributes half a year of risk-time)</a:t>
                </a:r>
              </a:p>
              <a:p>
                <a:r>
                  <a:rPr lang="en-US" dirty="0"/>
                  <a:t>We calculate probability of death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AU" b="1" i="1" smtClean="0">
                            <a:latin typeface="Cambria Math" panose="02040503050406030204" pitchFamily="18" charset="0"/>
                          </a:rPr>
                          <m:t>𝒅𝒆𝒂𝒕𝒉</m:t>
                        </m:r>
                      </m:sub>
                    </m:sSub>
                    <m:r>
                      <a:rPr lang="en-AU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AU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AU" b="1" i="1" smtClean="0">
                                <a:latin typeface="Cambria Math" panose="02040503050406030204" pitchFamily="18" charset="0"/>
                              </a:rPr>
                              <m:t>𝒅𝒆𝒂𝒕𝒉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AU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AU" b="1" i="1" smtClean="0">
                                <a:latin typeface="Cambria Math" panose="02040503050406030204" pitchFamily="18" charset="0"/>
                              </a:rPr>
                              <m:t>𝒓𝒊𝒔𝒌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From the cumulative probability column, we can calculate a </a:t>
                </a:r>
                <a:r>
                  <a:rPr lang="en-US" u="sng" dirty="0"/>
                  <a:t>survival curve</a:t>
                </a:r>
                <a:r>
                  <a:rPr lang="en-US" dirty="0"/>
                  <a:t> (but NOT a Kaplan-Meier survival curve)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A704FF-E94D-5C42-91CD-59C2E871C8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4"/>
              </p:nvPr>
            </p:nvSpPr>
            <p:spPr>
              <a:xfrm>
                <a:off x="4746625" y="1359927"/>
                <a:ext cx="4038600" cy="4996420"/>
              </a:xfrm>
              <a:blipFill>
                <a:blip r:embed="rId2"/>
                <a:stretch>
                  <a:fillRect l="-940" t="-1015" r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CFB0782-0E2C-1448-9E8E-9B8F617FD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04918"/>
              </p:ext>
            </p:extLst>
          </p:nvPr>
        </p:nvGraphicFramePr>
        <p:xfrm>
          <a:off x="358775" y="1929129"/>
          <a:ext cx="4038603" cy="338814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35898">
                  <a:extLst>
                    <a:ext uri="{9D8B030D-6E8A-4147-A177-3AD203B41FA5}">
                      <a16:colId xmlns:a16="http://schemas.microsoft.com/office/drawing/2014/main" val="685302118"/>
                    </a:ext>
                  </a:extLst>
                </a:gridCol>
                <a:gridCol w="455723">
                  <a:extLst>
                    <a:ext uri="{9D8B030D-6E8A-4147-A177-3AD203B41FA5}">
                      <a16:colId xmlns:a16="http://schemas.microsoft.com/office/drawing/2014/main" val="1462564591"/>
                    </a:ext>
                  </a:extLst>
                </a:gridCol>
                <a:gridCol w="479897">
                  <a:extLst>
                    <a:ext uri="{9D8B030D-6E8A-4147-A177-3AD203B41FA5}">
                      <a16:colId xmlns:a16="http://schemas.microsoft.com/office/drawing/2014/main" val="1006142798"/>
                    </a:ext>
                  </a:extLst>
                </a:gridCol>
                <a:gridCol w="455723">
                  <a:extLst>
                    <a:ext uri="{9D8B030D-6E8A-4147-A177-3AD203B41FA5}">
                      <a16:colId xmlns:a16="http://schemas.microsoft.com/office/drawing/2014/main" val="1105569909"/>
                    </a:ext>
                  </a:extLst>
                </a:gridCol>
                <a:gridCol w="325037">
                  <a:extLst>
                    <a:ext uri="{9D8B030D-6E8A-4147-A177-3AD203B41FA5}">
                      <a16:colId xmlns:a16="http://schemas.microsoft.com/office/drawing/2014/main" val="941716351"/>
                    </a:ext>
                  </a:extLst>
                </a:gridCol>
                <a:gridCol w="456479">
                  <a:extLst>
                    <a:ext uri="{9D8B030D-6E8A-4147-A177-3AD203B41FA5}">
                      <a16:colId xmlns:a16="http://schemas.microsoft.com/office/drawing/2014/main" val="2538922470"/>
                    </a:ext>
                  </a:extLst>
                </a:gridCol>
                <a:gridCol w="643822">
                  <a:extLst>
                    <a:ext uri="{9D8B030D-6E8A-4147-A177-3AD203B41FA5}">
                      <a16:colId xmlns:a16="http://schemas.microsoft.com/office/drawing/2014/main" val="2195539476"/>
                    </a:ext>
                  </a:extLst>
                </a:gridCol>
                <a:gridCol w="986024">
                  <a:extLst>
                    <a:ext uri="{9D8B030D-6E8A-4147-A177-3AD203B41FA5}">
                      <a16:colId xmlns:a16="http://schemas.microsoft.com/office/drawing/2014/main" val="3583678665"/>
                    </a:ext>
                  </a:extLst>
                </a:gridCol>
              </a:tblGrid>
              <a:tr h="28137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Year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Number at start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Withdrawal during year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Number at risk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Deaths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Probability of death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Probability of surviving year x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Cumulative probability of surviving x years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58129"/>
                  </a:ext>
                </a:extLst>
              </a:tr>
              <a:tr h="1798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0.95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0.947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74293"/>
                  </a:ext>
                </a:extLst>
              </a:tr>
              <a:tr h="1653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0.947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3442849"/>
                  </a:ext>
                </a:extLst>
              </a:tr>
              <a:tr h="1798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0.07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0.884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4603956"/>
                  </a:ext>
                </a:extLst>
              </a:tr>
              <a:tr h="1653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0.884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724343"/>
                  </a:ext>
                </a:extLst>
              </a:tr>
              <a:tr h="1798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13.5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0.884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112303"/>
                  </a:ext>
                </a:extLst>
              </a:tr>
              <a:tr h="1653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12.5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0.884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993974"/>
                  </a:ext>
                </a:extLst>
              </a:tr>
              <a:tr h="1798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11.5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0.17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0.83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0.730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003013"/>
                  </a:ext>
                </a:extLst>
              </a:tr>
              <a:tr h="1653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0.11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0.89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0.649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47955"/>
                  </a:ext>
                </a:extLst>
              </a:tr>
              <a:tr h="1798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7.5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0.649</a:t>
                      </a:r>
                      <a:endParaRPr lang="en-AU" sz="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243661"/>
                  </a:ext>
                </a:extLst>
              </a:tr>
              <a:tr h="1653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0.29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0.71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0.464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310781"/>
                  </a:ext>
                </a:extLst>
              </a:tr>
              <a:tr h="1798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0.464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487088"/>
                  </a:ext>
                </a:extLst>
              </a:tr>
              <a:tr h="1653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0.33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0.67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0.309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379411"/>
                  </a:ext>
                </a:extLst>
              </a:tr>
              <a:tr h="1798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0.309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068990"/>
                  </a:ext>
                </a:extLst>
              </a:tr>
              <a:tr h="1653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0.309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542948"/>
                  </a:ext>
                </a:extLst>
              </a:tr>
              <a:tr h="1798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0.50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0.50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0.155</a:t>
                      </a:r>
                      <a:endParaRPr lang="en-AU" sz="7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558823"/>
                  </a:ext>
                </a:extLst>
              </a:tr>
              <a:tr h="1653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0.155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305364"/>
                  </a:ext>
                </a:extLst>
              </a:tr>
              <a:tr h="179850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0.155</a:t>
                      </a:r>
                      <a:endParaRPr lang="en-AU" sz="7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284748"/>
                  </a:ext>
                </a:extLst>
              </a:tr>
              <a:tr h="165346"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0.5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1.00</a:t>
                      </a:r>
                      <a:endParaRPr lang="en-AU" sz="600" b="0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6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0.155</a:t>
                      </a:r>
                      <a:endParaRPr lang="en-AU" sz="6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50" marR="3050" marT="30458" marB="30458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267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374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DA3561-DF16-4244-ACBA-4BDD0080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 behind a SURVIVAL CURVE (DISCRETE DATA)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885E76-C931-3842-9C7C-9D66F50125D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Plotting cumulative survival vs. time in excel will produce the survival curve</a:t>
            </a:r>
          </a:p>
          <a:p>
            <a:r>
              <a:rPr lang="en-US" dirty="0"/>
              <a:t>However note a few errors with this curve:</a:t>
            </a:r>
          </a:p>
          <a:p>
            <a:pPr lvl="1"/>
            <a:r>
              <a:rPr lang="en-US" dirty="0"/>
              <a:t>The lines in a survival curve should purely be either horizontal or vertical (e.g. t = 1, line should go horizontally down)</a:t>
            </a:r>
          </a:p>
          <a:p>
            <a:pPr lvl="1"/>
            <a:r>
              <a:rPr lang="en-US" dirty="0"/>
              <a:t>There shouldn’t be dots on the curve</a:t>
            </a:r>
          </a:p>
          <a:p>
            <a:r>
              <a:rPr lang="en-US" dirty="0"/>
              <a:t>Other notes</a:t>
            </a:r>
          </a:p>
          <a:p>
            <a:pPr lvl="1"/>
            <a:r>
              <a:rPr lang="en-US" dirty="0"/>
              <a:t>Survival curves tend to not include markers for when data is censored</a:t>
            </a:r>
          </a:p>
          <a:p>
            <a:pPr lvl="1"/>
            <a:r>
              <a:rPr lang="en-US" b="1" dirty="0"/>
              <a:t>When more events are censored, a death of 1 patient results in a bigger drop in the survival curve</a:t>
            </a:r>
          </a:p>
          <a:p>
            <a:r>
              <a:rPr lang="en-US" dirty="0"/>
              <a:t>Takeaways</a:t>
            </a:r>
          </a:p>
          <a:p>
            <a:pPr lvl="1"/>
            <a:r>
              <a:rPr lang="en-US" dirty="0"/>
              <a:t>Don’t use excel to make a survival curve</a:t>
            </a:r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1471BBAB-5F31-7B40-813E-60229D9A31A6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220162886"/>
              </p:ext>
            </p:extLst>
          </p:nvPr>
        </p:nvGraphicFramePr>
        <p:xfrm>
          <a:off x="358775" y="2067338"/>
          <a:ext cx="4038600" cy="3273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37B6ADE-1A4E-974B-8B54-14149C71D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" y="2315817"/>
            <a:ext cx="4108450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3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A704FF-E94D-5C42-91CD-59C2E871C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7" y="1148836"/>
            <a:ext cx="8328025" cy="49773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construct a K-M survival curve by hand, we can ALSO calculate a life table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23BBBB-EADE-6141-9D7B-C1DC57EF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The principle behind a life-table (FOR CONTINUOUS DATA)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EA251AB-26D7-D84F-A1AC-1F892F6B5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315511"/>
              </p:ext>
            </p:extLst>
          </p:nvPr>
        </p:nvGraphicFramePr>
        <p:xfrm>
          <a:off x="523186" y="1585536"/>
          <a:ext cx="809762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785">
                  <a:extLst>
                    <a:ext uri="{9D8B030D-6E8A-4147-A177-3AD203B41FA5}">
                      <a16:colId xmlns:a16="http://schemas.microsoft.com/office/drawing/2014/main" val="1098770835"/>
                    </a:ext>
                  </a:extLst>
                </a:gridCol>
                <a:gridCol w="933254">
                  <a:extLst>
                    <a:ext uri="{9D8B030D-6E8A-4147-A177-3AD203B41FA5}">
                      <a16:colId xmlns:a16="http://schemas.microsoft.com/office/drawing/2014/main" val="1306177297"/>
                    </a:ext>
                  </a:extLst>
                </a:gridCol>
                <a:gridCol w="980387">
                  <a:extLst>
                    <a:ext uri="{9D8B030D-6E8A-4147-A177-3AD203B41FA5}">
                      <a16:colId xmlns:a16="http://schemas.microsoft.com/office/drawing/2014/main" val="3141492668"/>
                    </a:ext>
                  </a:extLst>
                </a:gridCol>
                <a:gridCol w="933254">
                  <a:extLst>
                    <a:ext uri="{9D8B030D-6E8A-4147-A177-3AD203B41FA5}">
                      <a16:colId xmlns:a16="http://schemas.microsoft.com/office/drawing/2014/main" val="3547795650"/>
                    </a:ext>
                  </a:extLst>
                </a:gridCol>
                <a:gridCol w="1008668">
                  <a:extLst>
                    <a:ext uri="{9D8B030D-6E8A-4147-A177-3AD203B41FA5}">
                      <a16:colId xmlns:a16="http://schemas.microsoft.com/office/drawing/2014/main" val="4138629608"/>
                    </a:ext>
                  </a:extLst>
                </a:gridCol>
                <a:gridCol w="1084082">
                  <a:extLst>
                    <a:ext uri="{9D8B030D-6E8A-4147-A177-3AD203B41FA5}">
                      <a16:colId xmlns:a16="http://schemas.microsoft.com/office/drawing/2014/main" val="1895126453"/>
                    </a:ext>
                  </a:extLst>
                </a:gridCol>
                <a:gridCol w="2003198">
                  <a:extLst>
                    <a:ext uri="{9D8B030D-6E8A-4147-A177-3AD203B41FA5}">
                      <a16:colId xmlns:a16="http://schemas.microsoft.com/office/drawing/2014/main" val="1707005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Time (months)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Alive at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censored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of death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of survival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Percentage of survivors at end of 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1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58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0.00934579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0.99065421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99.0654206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4970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1.5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99.0654206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3493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2.00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0.00952381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0.99047619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98.1219404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5902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3.7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0.00961538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0.99038462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97.1784602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319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5.9</a:t>
                      </a:r>
                    </a:p>
                  </a:txBody>
                  <a:tcPr marL="857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AU" sz="1400" b="0" i="0" u="none" strike="noStrike" dirty="0">
                          <a:effectLst/>
                          <a:latin typeface="Arial" panose="020B0604020202020204" pitchFamily="34" charset="0"/>
                        </a:rPr>
                        <a:t>97.1784602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465322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22A7740-50AB-DE4D-BDCA-4692A81EAFF7}"/>
              </a:ext>
            </a:extLst>
          </p:cNvPr>
          <p:cNvSpPr txBox="1"/>
          <p:nvPr/>
        </p:nvSpPr>
        <p:spPr>
          <a:xfrm>
            <a:off x="0" y="4396454"/>
            <a:ext cx="155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Each time value is the next ‘time’ point something of interest occurs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3EFC3-4AF0-2646-B2C2-A3534891B094}"/>
              </a:ext>
            </a:extLst>
          </p:cNvPr>
          <p:cNvSpPr txBox="1"/>
          <p:nvPr/>
        </p:nvSpPr>
        <p:spPr>
          <a:xfrm>
            <a:off x="1517715" y="4672299"/>
            <a:ext cx="1894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‘Alive at start’ is the number of alive people from the previous time point minus the number who have died OR have been censored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4B5EA9-ACB5-2843-96C3-81C49D1D984A}"/>
                  </a:ext>
                </a:extLst>
              </p:cNvPr>
              <p:cNvSpPr/>
              <p:nvPr/>
            </p:nvSpPr>
            <p:spPr>
              <a:xfrm>
                <a:off x="1107386" y="5858325"/>
                <a:ext cx="2558681" cy="245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AU" sz="900" i="1">
                              <a:latin typeface="Cambria Math" panose="02040503050406030204" pitchFamily="18" charset="0"/>
                            </a:rPr>
                            <m:t>𝑎𝑙𝑖𝑣</m:t>
                          </m:r>
                          <m:sSub>
                            <m:sSubPr>
                              <m:ctrlPr>
                                <a:rPr lang="en-AU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9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AU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en-AU" sz="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9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AU" sz="900" i="1">
                              <a:latin typeface="Cambria Math" panose="02040503050406030204" pitchFamily="18" charset="0"/>
                            </a:rPr>
                            <m:t>𝑎𝑙𝑖𝑣</m:t>
                          </m:r>
                          <m:sSub>
                            <m:sSubPr>
                              <m:ctrlPr>
                                <a:rPr lang="en-AU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9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AU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AU" sz="9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r>
                        <a:rPr lang="en-AU" sz="9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sz="900" i="1">
                                  <a:latin typeface="Cambria Math" panose="02040503050406030204" pitchFamily="18" charset="0"/>
                                </a:rPr>
                                <m:t>𝑑𝑖𝑒𝑑</m:t>
                              </m:r>
                            </m:sub>
                          </m:sSub>
                        </m:e>
                        <m:sub>
                          <m:r>
                            <a:rPr lang="en-AU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9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AU" sz="9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AU" sz="900" i="1">
                                  <a:latin typeface="Cambria Math" panose="02040503050406030204" pitchFamily="18" charset="0"/>
                                </a:rPr>
                                <m:t>𝑐𝑒𝑛𝑠𝑜𝑟𝑒𝑑</m:t>
                              </m:r>
                            </m:sub>
                          </m:sSub>
                        </m:e>
                        <m:sub>
                          <m:r>
                            <a:rPr lang="en-AU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9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4B5EA9-ACB5-2843-96C3-81C49D1D9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386" y="5858325"/>
                <a:ext cx="2558681" cy="245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C60AEDD-3027-0442-9323-8079360B712A}"/>
              </a:ext>
            </a:extLst>
          </p:cNvPr>
          <p:cNvSpPr txBox="1"/>
          <p:nvPr/>
        </p:nvSpPr>
        <p:spPr>
          <a:xfrm>
            <a:off x="3962400" y="4521200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of death is equal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EC655A-6342-5347-901F-D0C020064080}"/>
                  </a:ext>
                </a:extLst>
              </p:cNvPr>
              <p:cNvSpPr/>
              <p:nvPr/>
            </p:nvSpPr>
            <p:spPr>
              <a:xfrm>
                <a:off x="3508559" y="4959610"/>
                <a:ext cx="2558681" cy="3788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9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AU" sz="900" b="1" i="1" smtClean="0">
                                  <a:latin typeface="Cambria Math" panose="02040503050406030204" pitchFamily="18" charset="0"/>
                                </a:rPr>
                                <m:t>𝒅𝒆𝒂𝒕𝒉</m:t>
                              </m:r>
                            </m:sub>
                          </m:sSub>
                        </m:e>
                        <m:sub>
                          <m:r>
                            <a:rPr lang="en-AU" sz="9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AU" sz="9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9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AU" sz="9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9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AU" sz="900" b="1" i="1" smtClean="0">
                                      <a:latin typeface="Cambria Math" panose="02040503050406030204" pitchFamily="18" charset="0"/>
                                    </a:rPr>
                                    <m:t>𝒅𝒊𝒆𝒅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AU" sz="9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AU" sz="9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9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AU" sz="900" b="1" i="1" smtClean="0">
                                      <a:latin typeface="Cambria Math" panose="02040503050406030204" pitchFamily="18" charset="0"/>
                                    </a:rPr>
                                    <m:t>𝒂𝒍𝒊𝒗𝒆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AU" sz="9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EC655A-6342-5347-901F-D0C0200640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559" y="4959610"/>
                <a:ext cx="2558681" cy="378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4F65696-01EC-E842-AAFF-C504C98407FF}"/>
              </a:ext>
            </a:extLst>
          </p:cNvPr>
          <p:cNvSpPr txBox="1"/>
          <p:nvPr/>
        </p:nvSpPr>
        <p:spPr>
          <a:xfrm>
            <a:off x="5350934" y="5436907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Probability of survival is equal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691AE8-ECE3-A243-853F-DDB4E4E6552E}"/>
                  </a:ext>
                </a:extLst>
              </p:cNvPr>
              <p:cNvSpPr/>
              <p:nvPr/>
            </p:nvSpPr>
            <p:spPr>
              <a:xfrm>
                <a:off x="4897094" y="5858325"/>
                <a:ext cx="2558681" cy="245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9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AU" sz="900" b="0" i="1" smtClean="0">
                                  <a:latin typeface="Cambria Math" panose="02040503050406030204" pitchFamily="18" charset="0"/>
                                </a:rPr>
                                <m:t>𝑠𝑢𝑟𝑣𝑖𝑣𝑎𝑙</m:t>
                              </m:r>
                            </m:sub>
                          </m:sSub>
                        </m:e>
                        <m:sub>
                          <m:r>
                            <a:rPr lang="en-AU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900" b="0" i="1" smtClean="0"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AU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9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AU" sz="900" b="0" i="1" smtClean="0">
                                  <a:latin typeface="Cambria Math" panose="02040503050406030204" pitchFamily="18" charset="0"/>
                                </a:rPr>
                                <m:t>𝑑𝑒𝑎𝑡h</m:t>
                              </m:r>
                            </m:sub>
                          </m:sSub>
                        </m:e>
                        <m:sub>
                          <m:r>
                            <a:rPr lang="en-AU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691AE8-ECE3-A243-853F-DDB4E4E65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94" y="5858325"/>
                <a:ext cx="2558681" cy="245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EE9C9ED-D080-BE41-B9BB-6165F19C19E7}"/>
              </a:ext>
            </a:extLst>
          </p:cNvPr>
          <p:cNvSpPr txBox="1"/>
          <p:nvPr/>
        </p:nvSpPr>
        <p:spPr>
          <a:xfrm>
            <a:off x="6630275" y="4413340"/>
            <a:ext cx="165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% survivors is equal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469799-BA56-BD46-849A-DCCC28649640}"/>
                  </a:ext>
                </a:extLst>
              </p:cNvPr>
              <p:cNvSpPr/>
              <p:nvPr/>
            </p:nvSpPr>
            <p:spPr>
              <a:xfrm>
                <a:off x="6403069" y="4883488"/>
                <a:ext cx="2558681" cy="245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900" b="0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AU" sz="900" b="0" i="1" smtClean="0">
                          <a:latin typeface="Cambria Math" panose="02040503050406030204" pitchFamily="18" charset="0"/>
                        </a:rPr>
                        <m:t>𝑠𝑢𝑟𝑣𝑖𝑣𝑎</m:t>
                      </m:r>
                      <m:sSub>
                        <m:sSubPr>
                          <m:ctrlPr>
                            <a:rPr lang="en-AU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9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AU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900" b="0" i="1" smtClean="0">
                          <a:latin typeface="Cambria Math" panose="02040503050406030204" pitchFamily="18" charset="0"/>
                        </a:rPr>
                        <m:t>=%</m:t>
                      </m:r>
                      <m:r>
                        <a:rPr lang="en-AU" sz="900" b="0" i="1" smtClean="0">
                          <a:latin typeface="Cambria Math" panose="02040503050406030204" pitchFamily="18" charset="0"/>
                        </a:rPr>
                        <m:t>𝑠𝑢𝑟𝑣𝑖𝑣𝑎</m:t>
                      </m:r>
                      <m:sSub>
                        <m:sSubPr>
                          <m:ctrlPr>
                            <a:rPr lang="en-AU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9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AU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AU" sz="9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AU" sz="9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AU" sz="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9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AU" sz="900" b="0" i="1" smtClean="0">
                                  <a:latin typeface="Cambria Math" panose="02040503050406030204" pitchFamily="18" charset="0"/>
                                </a:rPr>
                                <m:t>𝑠𝑢𝑟𝑣𝑖𝑣𝑎𝑙</m:t>
                              </m:r>
                            </m:sub>
                          </m:sSub>
                        </m:e>
                        <m:sub>
                          <m:r>
                            <a:rPr lang="en-AU" sz="9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469799-BA56-BD46-849A-DCCC28649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069" y="4883488"/>
                <a:ext cx="2558681" cy="245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Left Brace 14">
            <a:extLst>
              <a:ext uri="{FF2B5EF4-FFF2-40B4-BE49-F238E27FC236}">
                <a16:creationId xmlns:a16="http://schemas.microsoft.com/office/drawing/2014/main" id="{DEA89BE6-E643-A84F-B8CE-47895A92321F}"/>
              </a:ext>
            </a:extLst>
          </p:cNvPr>
          <p:cNvSpPr/>
          <p:nvPr/>
        </p:nvSpPr>
        <p:spPr>
          <a:xfrm>
            <a:off x="358776" y="2112579"/>
            <a:ext cx="164410" cy="2216157"/>
          </a:xfrm>
          <a:prstGeom prst="lef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905AC660-7139-D24D-B785-E66E6DECD037}"/>
              </a:ext>
            </a:extLst>
          </p:cNvPr>
          <p:cNvCxnSpPr>
            <a:cxnSpLocks/>
            <a:endCxn id="15" idx="1"/>
          </p:cNvCxnSpPr>
          <p:nvPr/>
        </p:nvCxnSpPr>
        <p:spPr>
          <a:xfrm rot="5400000" flipH="1" flipV="1">
            <a:off x="-323489" y="3714192"/>
            <a:ext cx="1175798" cy="188731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D3946ABE-35A0-2D4F-9553-48148CFA2D6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89720" y="4444335"/>
            <a:ext cx="343564" cy="112365"/>
          </a:xfrm>
          <a:prstGeom prst="curvedConnector3">
            <a:avLst>
              <a:gd name="adj1" fmla="val 717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EB10169B-2CBA-B445-81D6-0BA1FD12AA43}"/>
              </a:ext>
            </a:extLst>
          </p:cNvPr>
          <p:cNvCxnSpPr>
            <a:cxnSpLocks/>
          </p:cNvCxnSpPr>
          <p:nvPr/>
        </p:nvCxnSpPr>
        <p:spPr>
          <a:xfrm flipV="1">
            <a:off x="4572001" y="4160403"/>
            <a:ext cx="567561" cy="340115"/>
          </a:xfrm>
          <a:prstGeom prst="curvedConnector3">
            <a:avLst>
              <a:gd name="adj1" fmla="val 10370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0E55F8B-0C26-E347-95D1-286E8DE652F6}"/>
              </a:ext>
            </a:extLst>
          </p:cNvPr>
          <p:cNvCxnSpPr>
            <a:stCxn id="10" idx="0"/>
          </p:cNvCxnSpPr>
          <p:nvPr/>
        </p:nvCxnSpPr>
        <p:spPr>
          <a:xfrm rot="16200000" flipV="1">
            <a:off x="5519069" y="4779542"/>
            <a:ext cx="1108172" cy="20655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3D1E82A-6A5E-A844-BBE2-F7183C75141B}"/>
              </a:ext>
            </a:extLst>
          </p:cNvPr>
          <p:cNvCxnSpPr>
            <a:stCxn id="12" idx="3"/>
            <a:endCxn id="4" idx="3"/>
          </p:cNvCxnSpPr>
          <p:nvPr/>
        </p:nvCxnSpPr>
        <p:spPr>
          <a:xfrm flipV="1">
            <a:off x="8281275" y="2957136"/>
            <a:ext cx="339539" cy="1687037"/>
          </a:xfrm>
          <a:prstGeom prst="curvedConnector3">
            <a:avLst>
              <a:gd name="adj1" fmla="val 16732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91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FCF2D3-B2FC-E746-8B51-FB071A4F9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697" y="1148836"/>
            <a:ext cx="3571105" cy="4977331"/>
          </a:xfrm>
        </p:spPr>
        <p:txBody>
          <a:bodyPr/>
          <a:lstStyle/>
          <a:p>
            <a:r>
              <a:rPr lang="en-US" dirty="0"/>
              <a:t>Try this for yourself – already completed in the page ‘K-M by hand’ in the included excel file – </a:t>
            </a:r>
            <a:r>
              <a:rPr lang="en-US" u="sng" dirty="0"/>
              <a:t>plot out the cumulative survival vs. serial time</a:t>
            </a:r>
          </a:p>
          <a:p>
            <a:pPr lvl="1"/>
            <a:r>
              <a:rPr lang="en-US" dirty="0"/>
              <a:t>Obviously do not use excel and manually calculate K-M for your report…</a:t>
            </a:r>
          </a:p>
          <a:p>
            <a:pPr>
              <a:buFontTx/>
              <a:buChar char="-"/>
            </a:pPr>
            <a:r>
              <a:rPr lang="en-US" dirty="0"/>
              <a:t>When using continuous data, we put ‘tickers’ for each censoring event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10640D-89A4-CA49-8698-689593C0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The principle behind a Kaplan-Meier survival curve (CONTINUOUS DATA)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DDFC6A3-E181-3641-9558-38B8A57CE4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885038"/>
              </p:ext>
            </p:extLst>
          </p:nvPr>
        </p:nvGraphicFramePr>
        <p:xfrm>
          <a:off x="323178" y="1687446"/>
          <a:ext cx="4792519" cy="3354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7F113B8-394B-124E-9727-22928C8ED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07" r="3146" b="2371"/>
          <a:stretch/>
        </p:blipFill>
        <p:spPr bwMode="auto">
          <a:xfrm>
            <a:off x="111234" y="2036227"/>
            <a:ext cx="5004463" cy="313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133007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7B50C5-779E-B443-BE10-9D30A6DA7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&gt; # Load libraries for survival analysis</a:t>
            </a:r>
          </a:p>
          <a:p>
            <a:pPr marL="0" indent="0">
              <a:buNone/>
            </a:pP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&gt; library(survival)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&gt; # Load data from file</a:t>
            </a:r>
          </a:p>
          <a:p>
            <a:pPr marL="0" indent="0">
              <a:buNone/>
            </a:pP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&gt; cancer &lt;- 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read.csv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("./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cancerdata.csv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")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&gt; # Fit the data to a survival model</a:t>
            </a:r>
          </a:p>
          <a:p>
            <a:pPr marL="0" indent="0">
              <a:buNone/>
            </a:pP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&gt; 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surv_table.cancer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 &lt;- 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survfit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(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Surv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(months, censor) </a:t>
            </a:r>
            <a:r>
              <a:rPr lang="en-US" u="sng" dirty="0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~ 1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u="sng" dirty="0" err="1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conf.type</a:t>
            </a:r>
            <a:r>
              <a:rPr lang="en-US" u="sng" dirty="0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 = "none", 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data = cancer)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&gt; # Report life-table</a:t>
            </a:r>
          </a:p>
          <a:p>
            <a:pPr marL="0" indent="0">
              <a:buNone/>
            </a:pP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&gt; summary(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surv_table.cancer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)</a:t>
            </a:r>
          </a:p>
          <a:p>
            <a:pPr marL="0" indent="0">
              <a:buNone/>
            </a:pPr>
            <a:endParaRPr lang="en-US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marL="0" indent="0">
              <a:buNone/>
            </a:pPr>
            <a:r>
              <a:rPr lang="en-US" sz="2250" dirty="0">
                <a:solidFill>
                  <a:schemeClr val="accent1"/>
                </a:solidFill>
              </a:rPr>
              <a:t>Step 3: Plotting the survival curve in R</a:t>
            </a:r>
            <a:endParaRPr lang="en-US" sz="2250" dirty="0">
              <a:solidFill>
                <a:schemeClr val="accent1"/>
              </a:solidFill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&gt; # Plot the survival curve</a:t>
            </a:r>
          </a:p>
          <a:p>
            <a:pPr marL="0" indent="0">
              <a:buNone/>
            </a:pP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&gt; plot(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surv_table.cancer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xlab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 = "Months", 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lty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=1, 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ylab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 = "Survival probability", </a:t>
            </a:r>
            <a:r>
              <a:rPr lang="en-US" u="sng" dirty="0" err="1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mark.time</a:t>
            </a:r>
            <a:r>
              <a:rPr lang="en-US" u="sng" dirty="0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=TRUE</a:t>
            </a:r>
            <a:r>
              <a:rPr lang="en-US" dirty="0">
                <a:latin typeface="Miriam Fixed" panose="020B0509050101010101" pitchFamily="49" charset="-79"/>
                <a:cs typeface="Miriam Fixed" panose="020B0509050101010101" pitchFamily="49" charset="-79"/>
              </a:rPr>
              <a:t>)</a:t>
            </a:r>
          </a:p>
          <a:p>
            <a:pPr marL="0" indent="0">
              <a:buNone/>
            </a:pPr>
            <a:endParaRPr lang="en-US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8D2F8F-7FBA-094D-B8CE-C73776EED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Creating a life-table in R</a:t>
            </a:r>
          </a:p>
        </p:txBody>
      </p:sp>
    </p:spTree>
    <p:extLst>
      <p:ext uri="{BB962C8B-B14F-4D97-AF65-F5344CB8AC3E}">
        <p14:creationId xmlns:p14="http://schemas.microsoft.com/office/powerpoint/2010/main" val="1784145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2FB441-2158-3A43-B738-17557A4BA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4" y="1148836"/>
            <a:ext cx="8328025" cy="4977332"/>
          </a:xfrm>
        </p:spPr>
        <p:txBody>
          <a:bodyPr/>
          <a:lstStyle/>
          <a:p>
            <a:r>
              <a:rPr lang="en-US" dirty="0"/>
              <a:t>Simply requires an extra step of splitting the data into multiple datasets based on the strata</a:t>
            </a:r>
          </a:p>
          <a:p>
            <a:pPr lvl="1"/>
            <a:r>
              <a:rPr lang="en-US" dirty="0"/>
              <a:t>E.g. if our patients have 1-0 positive </a:t>
            </a:r>
            <a:r>
              <a:rPr lang="en-US" dirty="0" err="1"/>
              <a:t>tumour</a:t>
            </a:r>
            <a:r>
              <a:rPr lang="en-US" dirty="0"/>
              <a:t> markers, place them into dataset 1; if our patient has &gt;=2 positive </a:t>
            </a:r>
            <a:r>
              <a:rPr lang="en-US" dirty="0" err="1"/>
              <a:t>tumour</a:t>
            </a:r>
            <a:r>
              <a:rPr lang="en-US" dirty="0"/>
              <a:t> markers, place them into dataset 2</a:t>
            </a:r>
          </a:p>
          <a:p>
            <a:pPr lvl="1"/>
            <a:r>
              <a:rPr lang="en-US" dirty="0"/>
              <a:t>This is why we use the ‘groups’ column in our ordered data.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C6298D-053F-9643-B2CB-4CD13C4C4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K-M curves by different strata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807E6-AD47-EA4A-BECE-056B3CB228D5}"/>
              </a:ext>
            </a:extLst>
          </p:cNvPr>
          <p:cNvSpPr txBox="1"/>
          <p:nvPr/>
        </p:nvSpPr>
        <p:spPr>
          <a:xfrm>
            <a:off x="260346" y="2686111"/>
            <a:ext cx="5539391" cy="345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50" b="1" dirty="0">
                <a:solidFill>
                  <a:schemeClr val="accent1"/>
                </a:solidFill>
                <a:latin typeface="Tw Cen MT" panose="020B0602020104020603" pitchFamily="34" charset="77"/>
              </a:rPr>
              <a:t>Step 4: Plotting K-M curves by strata in R</a:t>
            </a:r>
            <a:endParaRPr lang="en-US" dirty="0"/>
          </a:p>
          <a:p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&gt; 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surv_table.cancer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 &lt;- 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survfit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(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Surv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(months, censor) ~ </a:t>
            </a:r>
            <a:r>
              <a:rPr lang="en-US" sz="1400" b="1" u="sng" dirty="0" err="1">
                <a:solidFill>
                  <a:schemeClr val="accent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elevated_tm_all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data=cancer, 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conf.type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="log-log")</a:t>
            </a:r>
          </a:p>
          <a:p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&gt; # Plot figure</a:t>
            </a:r>
          </a:p>
          <a:p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&gt; plot(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surv_table.cancer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, 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xlab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="Months", 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lty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=1, col=c("red", "blue", "black", "orange", "purple", "green"), 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ylab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="Survival probability")</a:t>
            </a:r>
          </a:p>
          <a:p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&gt; legend("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topright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", inset=0.05,</a:t>
            </a:r>
          </a:p>
          <a:p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     c("0", "1", "2", "3", "4", "5"),</a:t>
            </a:r>
          </a:p>
          <a:p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     col=c("red", "blue", "yellow", "orange", "purple", "green"),</a:t>
            </a:r>
          </a:p>
          <a:p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     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lty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=1,</a:t>
            </a:r>
          </a:p>
          <a:p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     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lwd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=2,</a:t>
            </a:r>
          </a:p>
          <a:p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        </a:t>
            </a:r>
            <a:r>
              <a:rPr lang="en-US" sz="14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cex</a:t>
            </a:r>
            <a:r>
              <a:rPr lang="en-US" sz="1400" dirty="0">
                <a:latin typeface="Miriam Fixed" panose="020B0509050101010101" pitchFamily="49" charset="-79"/>
                <a:cs typeface="Miriam Fixed" panose="020B0509050101010101" pitchFamily="49" charset="-79"/>
              </a:rPr>
              <a:t>=1)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F6BD9-182F-9744-B32A-6F80BC39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65" y="3259830"/>
            <a:ext cx="3245835" cy="230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44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30B606-F6EF-F049-99E0-0ABA9955C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27" y="1713436"/>
            <a:ext cx="4470898" cy="2458994"/>
          </a:xfrm>
          <a:prstGeom prst="rect">
            <a:avLst/>
          </a:prstGeom>
          <a:noFill/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9E80508-82AE-4A95-B934-39D62ECF44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5939717"/>
            <a:ext cx="8326801" cy="416632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journals.plos.org</a:t>
            </a:r>
            <a:r>
              <a:rPr lang="en-US" dirty="0"/>
              <a:t>/</a:t>
            </a:r>
            <a:r>
              <a:rPr lang="en-US" dirty="0" err="1"/>
              <a:t>plosone</a:t>
            </a:r>
            <a:r>
              <a:rPr lang="en-US" dirty="0"/>
              <a:t>/article/</a:t>
            </a:r>
            <a:r>
              <a:rPr lang="en-US" dirty="0" err="1"/>
              <a:t>figure?id</a:t>
            </a:r>
            <a:r>
              <a:rPr lang="en-US" dirty="0"/>
              <a:t>=10.1371/journal.pone.0186284.g001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718B29-9164-2B48-AA29-195CD2C7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501653"/>
            <a:ext cx="8426450" cy="64718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Case study: Survival curve by strata (elevated </a:t>
            </a:r>
            <a:r>
              <a:rPr lang="en-US" dirty="0" err="1"/>
              <a:t>tumour</a:t>
            </a:r>
            <a:r>
              <a:rPr lang="en-US" dirty="0"/>
              <a:t> markers)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2BEC91-EF19-6340-90FD-AFA2D3F828E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46625" y="1359927"/>
            <a:ext cx="4038600" cy="452596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Method: </a:t>
            </a:r>
            <a:r>
              <a:rPr lang="en-US" b="0" dirty="0"/>
              <a:t>“</a:t>
            </a:r>
            <a:r>
              <a:rPr lang="en-AU" b="0" dirty="0"/>
              <a:t>Disease-free survival (DFS) was estimated by the Kaplan-Meier curves and two-sided log-rank tests or log rank trend test were used to compare survival curves.”</a:t>
            </a:r>
          </a:p>
          <a:p>
            <a:r>
              <a:rPr lang="en-AU" dirty="0"/>
              <a:t>Results: </a:t>
            </a:r>
            <a:r>
              <a:rPr lang="en-AU" b="0" dirty="0"/>
              <a:t>“Survival analysis according to number of elevated </a:t>
            </a:r>
            <a:r>
              <a:rPr lang="en-AU" b="0" dirty="0" err="1"/>
              <a:t>tumor</a:t>
            </a:r>
            <a:r>
              <a:rPr lang="en-AU" b="0" dirty="0"/>
              <a:t> markers using DFS as endpoint showed an association of worse prognosis with increasing number of positive </a:t>
            </a:r>
            <a:r>
              <a:rPr lang="en-AU" b="0" dirty="0" err="1"/>
              <a:t>tumor</a:t>
            </a:r>
            <a:r>
              <a:rPr lang="en-AU" b="0" dirty="0"/>
              <a:t> markers at time of diagnosis (Fig 1).”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25974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6920B-3785-8F4C-986C-E30A70904E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bmjopen.bmj.com</a:t>
            </a:r>
            <a:r>
              <a:rPr lang="en-US" dirty="0"/>
              <a:t>/content/9/9/e030215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56BE0E-1A17-5A4E-88FA-B7B95393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things do you tend to find in </a:t>
            </a:r>
            <a:r>
              <a:rPr lang="en-US"/>
              <a:t>a Kaplan-</a:t>
            </a:r>
            <a:r>
              <a:rPr lang="en-US" dirty="0"/>
              <a:t>M</a:t>
            </a:r>
            <a:r>
              <a:rPr lang="en-US"/>
              <a:t>eier </a:t>
            </a:r>
            <a:r>
              <a:rPr lang="en-US" dirty="0"/>
              <a:t>survival curve?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FB6E58-9B22-EF4B-86DE-EBEE23C67C2E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Note these are NOT typically presented in medical research but they are the least ambiguous versions</a:t>
            </a:r>
          </a:p>
          <a:p>
            <a:r>
              <a:rPr lang="en-US" dirty="0"/>
              <a:t>Confidence intervals (shadows) </a:t>
            </a:r>
            <a:r>
              <a:rPr lang="en-US" b="0" dirty="0"/>
              <a:t>can indicate how many participants are in the study – larger confidence intervals indicate less patients (could indicate large dropout rates)</a:t>
            </a:r>
          </a:p>
          <a:p>
            <a:r>
              <a:rPr lang="en-US" dirty="0"/>
              <a:t>Number at risk table </a:t>
            </a:r>
            <a:r>
              <a:rPr lang="en-US" b="0" dirty="0"/>
              <a:t>is sometimes included, and indicates the number of patients at risk, and cumulative number censored at each major time point ticker.</a:t>
            </a:r>
          </a:p>
          <a:p>
            <a:endParaRPr lang="en-US" b="0" dirty="0"/>
          </a:p>
          <a:p>
            <a:r>
              <a:rPr lang="en-US" b="0" dirty="0"/>
              <a:t>Both are available in the </a:t>
            </a:r>
            <a:r>
              <a:rPr lang="en-US" b="0" dirty="0" err="1"/>
              <a:t>survminer</a:t>
            </a:r>
            <a:r>
              <a:rPr lang="en-US" b="0" dirty="0"/>
              <a:t> package in R</a:t>
            </a:r>
          </a:p>
        </p:txBody>
      </p:sp>
      <p:pic>
        <p:nvPicPr>
          <p:cNvPr id="2056" name="Picture 8" descr="Figure 5">
            <a:extLst>
              <a:ext uri="{FF2B5EF4-FFF2-40B4-BE49-F238E27FC236}">
                <a16:creationId xmlns:a16="http://schemas.microsoft.com/office/drawing/2014/main" id="{73E5CBA6-9EBD-AD42-8D4F-80AE1106F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4" y="1507166"/>
            <a:ext cx="4134996" cy="384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370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A06A4F-0D91-3440-80F5-7BE34FC01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Survival data</a:t>
            </a:r>
          </a:p>
          <a:p>
            <a:pPr lvl="1"/>
            <a:r>
              <a:rPr lang="en-US" dirty="0"/>
              <a:t>Censored data</a:t>
            </a:r>
          </a:p>
          <a:p>
            <a:pPr lvl="1"/>
            <a:r>
              <a:rPr lang="en-US" dirty="0" err="1"/>
              <a:t>Organising</a:t>
            </a:r>
            <a:r>
              <a:rPr lang="en-US" dirty="0"/>
              <a:t> your survival data</a:t>
            </a:r>
          </a:p>
          <a:p>
            <a:r>
              <a:rPr lang="en-US" dirty="0"/>
              <a:t>Life tables</a:t>
            </a:r>
          </a:p>
          <a:p>
            <a:r>
              <a:rPr lang="en-US" dirty="0"/>
              <a:t>Survival curves</a:t>
            </a:r>
          </a:p>
          <a:p>
            <a:r>
              <a:rPr lang="en-US" dirty="0"/>
              <a:t>Kaplan-Meier survival curves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264802-AC27-2047-9F98-C1AE94F9B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93856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5B7F10-3AED-8143-82BE-743336170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7" y="1148836"/>
            <a:ext cx="8328025" cy="4977331"/>
          </a:xfrm>
        </p:spPr>
        <p:txBody>
          <a:bodyPr/>
          <a:lstStyle/>
          <a:p>
            <a:r>
              <a:rPr lang="en-US" dirty="0"/>
              <a:t>Time-to-event data</a:t>
            </a:r>
          </a:p>
          <a:p>
            <a:pPr lvl="1"/>
            <a:r>
              <a:rPr lang="en-US" dirty="0"/>
              <a:t>Start time: Time of entry to trial, Time of randomization, Time of diagnosis</a:t>
            </a:r>
          </a:p>
          <a:p>
            <a:pPr lvl="1"/>
            <a:r>
              <a:rPr lang="en-US" dirty="0"/>
              <a:t>Event – “Outcome”, “Endpoint”</a:t>
            </a:r>
          </a:p>
          <a:p>
            <a:pPr lvl="2"/>
            <a:r>
              <a:rPr lang="en-US" dirty="0"/>
              <a:t>Post-diagnosis: Death</a:t>
            </a:r>
          </a:p>
          <a:p>
            <a:pPr lvl="2"/>
            <a:r>
              <a:rPr lang="en-US" dirty="0"/>
              <a:t>Cancer: Metastasis, local recurrence</a:t>
            </a:r>
          </a:p>
          <a:p>
            <a:pPr lvl="2"/>
            <a:r>
              <a:rPr lang="en-US" dirty="0"/>
              <a:t>Birth: Breast-feeding cessation</a:t>
            </a:r>
          </a:p>
          <a:p>
            <a:pPr lvl="2"/>
            <a:r>
              <a:rPr lang="en-US" dirty="0"/>
              <a:t>Hip injury: Hospital readmission</a:t>
            </a:r>
          </a:p>
          <a:p>
            <a:pPr lvl="1"/>
            <a:r>
              <a:rPr lang="en-US" dirty="0"/>
              <a:t>The time between ’start time’ and ‘endpoint’ is the time each patient is ’at risk’</a:t>
            </a:r>
          </a:p>
          <a:p>
            <a:pPr lvl="2"/>
            <a:r>
              <a:rPr lang="en-US" dirty="0"/>
              <a:t>This is also called the ‘serial time’</a:t>
            </a:r>
          </a:p>
          <a:p>
            <a:pPr lvl="2"/>
            <a:r>
              <a:rPr lang="en-US" dirty="0"/>
              <a:t>i.e. They are ‘at risk’ the moment the enter the study, until they leave the study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9CA1F5-DCFB-5741-BB23-9E0C9FAB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BCBE9-1AEE-E548-B37B-BF3112FB1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741" y="4338183"/>
            <a:ext cx="4610081" cy="230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3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6F644A-343D-C84F-B2EF-9CF0939F1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7" y="1148836"/>
            <a:ext cx="8328025" cy="4977331"/>
          </a:xfrm>
        </p:spPr>
        <p:txBody>
          <a:bodyPr/>
          <a:lstStyle/>
          <a:p>
            <a:r>
              <a:rPr lang="en-US" dirty="0"/>
              <a:t>In our previous example, only 3 people had events – however the data collected from the other 4 people were still useful</a:t>
            </a:r>
          </a:p>
          <a:p>
            <a:pPr lvl="1"/>
            <a:r>
              <a:rPr lang="en-US" dirty="0"/>
              <a:t>It indicates that these people were AT RISK, but didn’t develop the outcome – this is still informative</a:t>
            </a:r>
          </a:p>
          <a:p>
            <a:r>
              <a:rPr lang="en-US" dirty="0">
                <a:solidFill>
                  <a:srgbClr val="FF0000"/>
                </a:solidFill>
              </a:rPr>
              <a:t>Observations which should be censored include: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Person lost to follow-up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Person withdrew from study, 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Person had not experienced events by the study end point</a:t>
            </a:r>
          </a:p>
          <a:p>
            <a:r>
              <a:rPr lang="en-US" dirty="0"/>
              <a:t>A general rule of thumb is – if you are NOT sure they’ve developed the outcome at the point of leaving/ending, they are censored.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876F2-F6AC-7A4C-B3FD-6616405C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Censored observations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86315-B281-D242-9110-5B59FD0E2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5" y="4048270"/>
            <a:ext cx="4610081" cy="2308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0648C-4084-8C45-879D-77889F20316C}"/>
              </a:ext>
            </a:extLst>
          </p:cNvPr>
          <p:cNvSpPr txBox="1"/>
          <p:nvPr/>
        </p:nvSpPr>
        <p:spPr>
          <a:xfrm>
            <a:off x="5670221" y="4048270"/>
            <a:ext cx="23472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Survival times (days):</a:t>
            </a:r>
          </a:p>
          <a:p>
            <a:endParaRPr lang="en-US" dirty="0"/>
          </a:p>
          <a:p>
            <a:r>
              <a:rPr lang="en-US" sz="1200" dirty="0"/>
              <a:t>35, 25, 40*, 30*, 20, 60*, 55*</a:t>
            </a:r>
          </a:p>
          <a:p>
            <a:endParaRPr lang="en-US" sz="1200" dirty="0"/>
          </a:p>
          <a:p>
            <a:r>
              <a:rPr lang="en-US" sz="1200" dirty="0"/>
              <a:t>(*) = censored data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3424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FC089-4335-E044-90EA-74FF633EE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approach to survival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72F5C-3186-F64D-8DF2-8D624E4A2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Step 1: Prepare your data</a:t>
            </a:r>
          </a:p>
          <a:p>
            <a:r>
              <a:rPr lang="en-US" dirty="0"/>
              <a:t>Step 2: Run your code</a:t>
            </a:r>
          </a:p>
        </p:txBody>
      </p:sp>
    </p:spTree>
    <p:extLst>
      <p:ext uri="{BB962C8B-B14F-4D97-AF65-F5344CB8AC3E}">
        <p14:creationId xmlns:p14="http://schemas.microsoft.com/office/powerpoint/2010/main" val="216930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84F90A-54E5-4047-BDFA-4664C0D47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7" y="1057618"/>
            <a:ext cx="8328025" cy="50685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Say you started with the following data:</a:t>
            </a:r>
          </a:p>
          <a:p>
            <a:pPr marL="0" indent="0">
              <a:buNone/>
            </a:pPr>
            <a:r>
              <a:rPr lang="en-US" sz="1600" b="0" dirty="0"/>
              <a:t>Survival time (in years) of 20 patients after diagnosis of parathyroid cancer</a:t>
            </a:r>
          </a:p>
          <a:p>
            <a:pPr marL="0" indent="0">
              <a:buNone/>
            </a:pPr>
            <a:r>
              <a:rPr lang="en-US" sz="1600" b="0" dirty="0"/>
              <a:t>Notice that this data is </a:t>
            </a:r>
            <a:r>
              <a:rPr lang="en-US" sz="1600" dirty="0"/>
              <a:t>discrete</a:t>
            </a:r>
            <a:r>
              <a:rPr lang="en-US" sz="1600" b="0" dirty="0"/>
              <a:t> rather than continuous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502C37-C1D2-CB4F-ADB2-787DEA15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Organising</a:t>
            </a:r>
            <a:r>
              <a:rPr lang="en-US" dirty="0"/>
              <a:t> survival time data (Example)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50E7085-2F49-2147-AB13-D0FB0D854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08173"/>
              </p:ext>
            </p:extLst>
          </p:nvPr>
        </p:nvGraphicFramePr>
        <p:xfrm>
          <a:off x="2614670" y="1983036"/>
          <a:ext cx="4149688" cy="41431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4844">
                  <a:extLst>
                    <a:ext uri="{9D8B030D-6E8A-4147-A177-3AD203B41FA5}">
                      <a16:colId xmlns:a16="http://schemas.microsoft.com/office/drawing/2014/main" val="1900017653"/>
                    </a:ext>
                  </a:extLst>
                </a:gridCol>
                <a:gridCol w="2074844">
                  <a:extLst>
                    <a:ext uri="{9D8B030D-6E8A-4147-A177-3AD203B41FA5}">
                      <a16:colId xmlns:a16="http://schemas.microsoft.com/office/drawing/2014/main" val="824044877"/>
                    </a:ext>
                  </a:extLst>
                </a:gridCol>
              </a:tblGrid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Still alive (years)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Deaths (years)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869241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&lt;1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15498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866238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605392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976978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31813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108092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044679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730575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543333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745093"/>
                  </a:ext>
                </a:extLst>
              </a:tr>
              <a:tr h="345261">
                <a:tc>
                  <a:txBody>
                    <a:bodyPr/>
                    <a:lstStyle/>
                    <a:p>
                      <a:r>
                        <a:rPr lang="en-US" sz="16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9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07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2D414E-C797-0548-84D0-E14B146EC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777" y="809810"/>
            <a:ext cx="8328025" cy="5316357"/>
          </a:xfrm>
        </p:spPr>
        <p:txBody>
          <a:bodyPr/>
          <a:lstStyle/>
          <a:p>
            <a:r>
              <a:rPr lang="en-US" dirty="0"/>
              <a:t>Data should be organized into tables that look like the following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FC129-69A2-CB4A-9598-4A9D0CA70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501654"/>
            <a:ext cx="8426450" cy="346646"/>
          </a:xfrm>
        </p:spPr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Organising</a:t>
            </a:r>
            <a:r>
              <a:rPr lang="en-US" dirty="0"/>
              <a:t> survival time data (Example)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4C75B6-3646-F348-8A33-66F340039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470275"/>
              </p:ext>
            </p:extLst>
          </p:nvPr>
        </p:nvGraphicFramePr>
        <p:xfrm>
          <a:off x="1453183" y="1156456"/>
          <a:ext cx="4572000" cy="537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2134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273612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70368721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r>
                        <a:rPr lang="en-US" sz="1200" dirty="0"/>
                        <a:t>Serial time (units)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Status/Censor (0 = censored, 1 = event)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7200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60505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811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3947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dose10mg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5782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14929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50938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8506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47611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35962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2871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51543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78555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89162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68546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9240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9229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30473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767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453867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349641"/>
                  </a:ext>
                </a:extLst>
              </a:tr>
            </a:tbl>
          </a:graphicData>
        </a:graphic>
      </p:graphicFrame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0D7A3FF-CB39-EF48-9A45-3FEEEED78EA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87427" y="1893065"/>
            <a:ext cx="1597447" cy="675704"/>
          </a:xfrm>
          <a:prstGeom prst="curvedConnector3">
            <a:avLst>
              <a:gd name="adj1" fmla="val 10379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FD32C65-BA77-8A45-84C4-A8F735A0D837}"/>
              </a:ext>
            </a:extLst>
          </p:cNvPr>
          <p:cNvSpPr txBox="1"/>
          <p:nvPr/>
        </p:nvSpPr>
        <p:spPr>
          <a:xfrm>
            <a:off x="132202" y="3029639"/>
            <a:ext cx="1293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Serial time is the amount of time between patient entry and patient outcome/censor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0A7A4C4-5EE8-D447-8EEF-AC1356F7FBE1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>
            <a:off x="4127302" y="1606635"/>
            <a:ext cx="2489259" cy="333637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95BCEB-5C33-0D49-9297-8FA140C10CCB}"/>
              </a:ext>
            </a:extLst>
          </p:cNvPr>
          <p:cNvSpPr txBox="1"/>
          <p:nvPr/>
        </p:nvSpPr>
        <p:spPr>
          <a:xfrm>
            <a:off x="6616560" y="4250509"/>
            <a:ext cx="2168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Status/censor at serial time – this is binary, where 0 USUALLY indicates a patient is censored, 1 USUALLY indicates that a patient has experienced the outcome/endpoint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0153D2E-57FB-4F49-9974-2538014CE1C9}"/>
              </a:ext>
            </a:extLst>
          </p:cNvPr>
          <p:cNvCxnSpPr>
            <a:cxnSpLocks/>
          </p:cNvCxnSpPr>
          <p:nvPr/>
        </p:nvCxnSpPr>
        <p:spPr>
          <a:xfrm rot="10800000">
            <a:off x="5211633" y="1545066"/>
            <a:ext cx="1404926" cy="135237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D06CB3-7567-9549-BB05-7631F4E410F5}"/>
              </a:ext>
            </a:extLst>
          </p:cNvPr>
          <p:cNvSpPr txBox="1"/>
          <p:nvPr/>
        </p:nvSpPr>
        <p:spPr>
          <a:xfrm>
            <a:off x="6567349" y="1962620"/>
            <a:ext cx="2168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 generally use group if there are subgroups within the population or trial arms (i.e. each group is a different survival curve you might want to plot/compare)</a:t>
            </a:r>
            <a:br>
              <a:rPr lang="en-US" sz="1200" dirty="0"/>
            </a:br>
            <a:r>
              <a:rPr lang="en-US" sz="1200" dirty="0"/>
              <a:t>In this example, everyone is in the same group</a:t>
            </a: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B14DB6F8-48D5-A24F-8030-F13E1941A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375574"/>
              </p:ext>
            </p:extLst>
          </p:nvPr>
        </p:nvGraphicFramePr>
        <p:xfrm>
          <a:off x="1266242" y="1060943"/>
          <a:ext cx="3048000" cy="53733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192134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27361210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r>
                        <a:rPr lang="en-US" sz="1200" dirty="0"/>
                        <a:t>Serial time (units)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Status/Censor (0 = censored, 1 = event)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7200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60505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811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3947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5782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14929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50938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8506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47611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35962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2871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51543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78555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89162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68546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9240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9229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30473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767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453867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349641"/>
                  </a:ext>
                </a:extLst>
              </a:tr>
            </a:tbl>
          </a:graphicData>
        </a:graphic>
      </p:graphicFrame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641C83E6-3C14-A247-8683-F6AD87B00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634629"/>
              </p:ext>
            </p:extLst>
          </p:nvPr>
        </p:nvGraphicFramePr>
        <p:xfrm>
          <a:off x="1750578" y="1301740"/>
          <a:ext cx="4572000" cy="5556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627">
                  <a:extLst>
                    <a:ext uri="{9D8B030D-6E8A-4147-A177-3AD203B41FA5}">
                      <a16:colId xmlns:a16="http://schemas.microsoft.com/office/drawing/2014/main" val="419213484"/>
                    </a:ext>
                  </a:extLst>
                </a:gridCol>
                <a:gridCol w="1129553">
                  <a:extLst>
                    <a:ext uri="{9D8B030D-6E8A-4147-A177-3AD203B41FA5}">
                      <a16:colId xmlns:a16="http://schemas.microsoft.com/office/drawing/2014/main" val="1027361210"/>
                    </a:ext>
                  </a:extLst>
                </a:gridCol>
                <a:gridCol w="1137237">
                  <a:extLst>
                    <a:ext uri="{9D8B030D-6E8A-4147-A177-3AD203B41FA5}">
                      <a16:colId xmlns:a16="http://schemas.microsoft.com/office/drawing/2014/main" val="3070368721"/>
                    </a:ext>
                  </a:extLst>
                </a:gridCol>
                <a:gridCol w="1605583">
                  <a:extLst>
                    <a:ext uri="{9D8B030D-6E8A-4147-A177-3AD203B41FA5}">
                      <a16:colId xmlns:a16="http://schemas.microsoft.com/office/drawing/2014/main" val="2612045624"/>
                    </a:ext>
                  </a:extLst>
                </a:gridCol>
              </a:tblGrid>
              <a:tr h="244800">
                <a:tc>
                  <a:txBody>
                    <a:bodyPr/>
                    <a:lstStyle/>
                    <a:p>
                      <a:r>
                        <a:rPr lang="en-US" sz="1200" dirty="0"/>
                        <a:t>Serial time (units)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Status/Censor (0 = censored, 1 = event)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Drug_group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Medical_hx_group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7200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60505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5811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&lt;1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3947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dose10mg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115782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14929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50938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08506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47611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35962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52871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51543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78555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891628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68546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29240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192299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304733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15mg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73767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Diabetes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453867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dose 10mg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349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41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D07682-9790-1040-BA10-8E4EAC508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7492" y="1358904"/>
            <a:ext cx="4929310" cy="4767263"/>
          </a:xfrm>
        </p:spPr>
        <p:txBody>
          <a:bodyPr/>
          <a:lstStyle/>
          <a:p>
            <a:r>
              <a:rPr lang="en-US" dirty="0"/>
              <a:t>An example of how I re-organized the data from the study</a:t>
            </a:r>
          </a:p>
          <a:p>
            <a:pPr lvl="1"/>
            <a:r>
              <a:rPr lang="en-US" u="sng" dirty="0"/>
              <a:t>Each row is a patient/participant</a:t>
            </a:r>
          </a:p>
          <a:p>
            <a:pPr lvl="1"/>
            <a:r>
              <a:rPr lang="en-US" dirty="0"/>
              <a:t>‘months’ column is the serial time</a:t>
            </a:r>
          </a:p>
          <a:p>
            <a:pPr lvl="1"/>
            <a:r>
              <a:rPr lang="en-US" dirty="0"/>
              <a:t>‘censor’ column is whether or not patient was censored or experienced outcome</a:t>
            </a:r>
          </a:p>
          <a:p>
            <a:pPr lvl="2"/>
            <a:r>
              <a:rPr lang="en-US" dirty="0"/>
              <a:t>As per convention:</a:t>
            </a:r>
          </a:p>
          <a:p>
            <a:pPr lvl="3"/>
            <a:r>
              <a:rPr lang="en-US" dirty="0"/>
              <a:t>0 indicates censored</a:t>
            </a:r>
          </a:p>
          <a:p>
            <a:pPr lvl="3"/>
            <a:r>
              <a:rPr lang="en-US" dirty="0"/>
              <a:t>1 indicates event experienced</a:t>
            </a:r>
          </a:p>
          <a:p>
            <a:pPr lvl="1"/>
            <a:r>
              <a:rPr lang="en-US" dirty="0" err="1"/>
              <a:t>elevated_tm_all</a:t>
            </a:r>
            <a:r>
              <a:rPr lang="en-US" dirty="0"/>
              <a:t> is the number of elevated </a:t>
            </a:r>
            <a:r>
              <a:rPr lang="en-US" dirty="0" err="1"/>
              <a:t>tumour</a:t>
            </a:r>
            <a:r>
              <a:rPr lang="en-US" dirty="0"/>
              <a:t> markers for each patient</a:t>
            </a:r>
          </a:p>
          <a:p>
            <a:pPr lvl="2"/>
            <a:r>
              <a:rPr lang="en-US" dirty="0"/>
              <a:t>The values it can take are an integer number of elevated </a:t>
            </a:r>
            <a:r>
              <a:rPr lang="en-US" dirty="0" err="1"/>
              <a:t>tumour</a:t>
            </a:r>
            <a:r>
              <a:rPr lang="en-US" dirty="0"/>
              <a:t> markers per patient</a:t>
            </a:r>
          </a:p>
          <a:p>
            <a:r>
              <a:rPr lang="en-US" dirty="0"/>
              <a:t>I’ve saved this data as ‘.csv’ with UTF-8 formatting, but saving it as a .xlsx document also works (just requires different ways of importing)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6EBF06-E9E5-EF45-9503-674DF06DA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r>
              <a:rPr lang="en-US" dirty="0" err="1"/>
              <a:t>Organising</a:t>
            </a:r>
            <a:r>
              <a:rPr lang="en-US" dirty="0"/>
              <a:t> survival time data (Case study)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01A67-EE6D-9A48-A4B8-C35BCB608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8" y="1358904"/>
            <a:ext cx="292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6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C829E-E446-3344-BE8E-450725FC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501653"/>
            <a:ext cx="8426450" cy="647183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Time-to-event data representations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92601E-901E-6B45-9C24-093865CD6530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358775" y="1359927"/>
            <a:ext cx="4038600" cy="4525963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Life tables </a:t>
            </a:r>
          </a:p>
          <a:p>
            <a:pPr lvl="1">
              <a:lnSpc>
                <a:spcPct val="90000"/>
              </a:lnSpc>
            </a:pPr>
            <a:r>
              <a:rPr lang="en-US" sz="1400" b="1" dirty="0"/>
              <a:t>Actuarial life tables </a:t>
            </a:r>
            <a:r>
              <a:rPr lang="en-US" sz="1400" dirty="0"/>
              <a:t>can be used for discrete data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Our example (previous slides) are examples of discrete data</a:t>
            </a:r>
          </a:p>
          <a:p>
            <a:pPr lvl="1">
              <a:lnSpc>
                <a:spcPct val="90000"/>
              </a:lnSpc>
            </a:pPr>
            <a:r>
              <a:rPr lang="en-US" sz="1400" b="1" dirty="0"/>
              <a:t>Kaplan-Meier method life tables </a:t>
            </a:r>
            <a:r>
              <a:rPr lang="en-US" sz="1400" dirty="0"/>
              <a:t>can be used for continuous-time data but typically not presented as it contains many rows and too much data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Survival curve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Suitable for </a:t>
            </a:r>
            <a:r>
              <a:rPr lang="en-US" sz="1400" b="1" dirty="0"/>
              <a:t>discrete data - </a:t>
            </a:r>
            <a:r>
              <a:rPr lang="en-US" sz="1400" dirty="0"/>
              <a:t>i.e. when we do NOT know when the exact time of censoring/endpoint are known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A graph of cumulative survival probability from the </a:t>
            </a:r>
            <a:r>
              <a:rPr lang="en-US" sz="1400" b="1" dirty="0"/>
              <a:t>actuarial life table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dirty="0"/>
              <a:t>Kaplan-Meier curves/estimator 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Suitable for </a:t>
            </a:r>
            <a:r>
              <a:rPr lang="en-US" sz="1400" b="1" dirty="0"/>
              <a:t>continuous-time data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Kaplan Meier curves can be constructed by hand from the cumulative survival proportion column in the </a:t>
            </a:r>
            <a:r>
              <a:rPr lang="en-US" sz="1400" b="1" dirty="0"/>
              <a:t>Kapan-Meier method </a:t>
            </a:r>
            <a:r>
              <a:rPr lang="en-US" sz="1400" dirty="0"/>
              <a:t>life table</a:t>
            </a:r>
          </a:p>
        </p:txBody>
      </p:sp>
      <p:pic>
        <p:nvPicPr>
          <p:cNvPr id="4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F4283AFA-A46D-3346-8B69-1EAE73CE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46625" y="1603608"/>
            <a:ext cx="40386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2C5A0-7901-5A49-B058-6D7105B55E3E}"/>
              </a:ext>
            </a:extLst>
          </p:cNvPr>
          <p:cNvSpPr txBox="1"/>
          <p:nvPr/>
        </p:nvSpPr>
        <p:spPr>
          <a:xfrm>
            <a:off x="5134927" y="5885890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Green = you can present this in your report</a:t>
            </a:r>
          </a:p>
        </p:txBody>
      </p:sp>
    </p:spTree>
    <p:extLst>
      <p:ext uri="{BB962C8B-B14F-4D97-AF65-F5344CB8AC3E}">
        <p14:creationId xmlns:p14="http://schemas.microsoft.com/office/powerpoint/2010/main" val="1905391405"/>
      </p:ext>
    </p:extLst>
  </p:cSld>
  <p:clrMapOvr>
    <a:masterClrMapping/>
  </p:clrMapOvr>
</p:sld>
</file>

<file path=ppt/theme/theme1.xml><?xml version="1.0" encoding="utf-8"?>
<a:theme xmlns:a="http://schemas.openxmlformats.org/drawingml/2006/main" name="usyd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133"/>
      </a:accent1>
      <a:accent2>
        <a:srgbClr val="808080"/>
      </a:accent2>
      <a:accent3>
        <a:srgbClr val="4C4C4C"/>
      </a:accent3>
      <a:accent4>
        <a:srgbClr val="CCCCCC"/>
      </a:accent4>
      <a:accent5>
        <a:srgbClr val="000000"/>
      </a:accent5>
      <a:accent6>
        <a:srgbClr val="FFB800"/>
      </a:accent6>
      <a:hlink>
        <a:srgbClr val="F05133"/>
      </a:hlink>
      <a:folHlink>
        <a:srgbClr val="F051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syd theme" id="{F58D157B-B5C8-C144-82BD-F9A4257ED559}" vid="{098C694D-16FF-CE4C-8B52-53FE2C666571}"/>
    </a:ext>
  </a:extLst>
</a:theme>
</file>

<file path=ppt/theme/theme2.xml><?xml version="1.0" encoding="utf-8"?>
<a:theme xmlns:a="http://schemas.openxmlformats.org/drawingml/2006/main" name="Master 2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usyd theme</Template>
  <TotalTime>4993</TotalTime>
  <Words>2466</Words>
  <Application>Microsoft Macintosh PowerPoint</Application>
  <PresentationFormat>On-screen Show (4:3)</PresentationFormat>
  <Paragraphs>572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Cambria Math</vt:lpstr>
      <vt:lpstr>Lucida Grande</vt:lpstr>
      <vt:lpstr>Miriam Fixed</vt:lpstr>
      <vt:lpstr>Tw Cen MT</vt:lpstr>
      <vt:lpstr>usyd theme</vt:lpstr>
      <vt:lpstr>Master 2</vt:lpstr>
      <vt:lpstr>Life tables, Survival curves, and  Kaplan-Meier survival curves</vt:lpstr>
      <vt:lpstr>Contents</vt:lpstr>
      <vt:lpstr>Survival data</vt:lpstr>
      <vt:lpstr>Censored observations</vt:lpstr>
      <vt:lpstr>Practical approach to survival analysis</vt:lpstr>
      <vt:lpstr>Step 1: Organising survival time data (Example)</vt:lpstr>
      <vt:lpstr>Step 1: Organising survival time data (Example)</vt:lpstr>
      <vt:lpstr>Step 1: Organising survival time data (Case study)</vt:lpstr>
      <vt:lpstr>Time-to-event data representations</vt:lpstr>
      <vt:lpstr>The principle behind an actuarial life-table (FOR DISCRETE DATA)</vt:lpstr>
      <vt:lpstr>The principle behind a SURVIVAL CURVE (DISCRETE DATA)</vt:lpstr>
      <vt:lpstr>Case study: The principle behind a life-table (FOR CONTINUOUS DATA)</vt:lpstr>
      <vt:lpstr>Case study: The principle behind a Kaplan-Meier survival curve (CONTINUOUS DATA)</vt:lpstr>
      <vt:lpstr>Step 2: Creating a life-table in R</vt:lpstr>
      <vt:lpstr>Plotting K-M curves by different strata</vt:lpstr>
      <vt:lpstr>Case study: Survival curve by strata (elevated tumour markers)</vt:lpstr>
      <vt:lpstr>What other things do you tend to find in a Kaplan-Meier survival curve?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Survival analysis and Kaplan-Meier survival curves</dc:title>
  <dc:creator>Weber Liu</dc:creator>
  <cp:lastModifiedBy>Weber Liu</cp:lastModifiedBy>
  <cp:revision>57</cp:revision>
  <dcterms:created xsi:type="dcterms:W3CDTF">2021-02-21T22:03:08Z</dcterms:created>
  <dcterms:modified xsi:type="dcterms:W3CDTF">2021-03-07T03:33:36Z</dcterms:modified>
</cp:coreProperties>
</file>